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handoutMasterIdLst>
    <p:handoutMasterId r:id="rId13"/>
  </p:handoutMasterIdLst>
  <p:sldIdLst>
    <p:sldId id="256" r:id="rId2"/>
    <p:sldId id="264" r:id="rId3"/>
    <p:sldId id="270" r:id="rId4"/>
    <p:sldId id="271" r:id="rId5"/>
    <p:sldId id="267" r:id="rId6"/>
    <p:sldId id="272" r:id="rId7"/>
    <p:sldId id="274" r:id="rId8"/>
    <p:sldId id="275" r:id="rId9"/>
    <p:sldId id="276" r:id="rId10"/>
    <p:sldId id="258" r:id="rId11"/>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1pPr>
    <a:lvl2pPr marL="4572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2pPr>
    <a:lvl3pPr marL="9144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3pPr>
    <a:lvl4pPr marL="13716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4pPr>
    <a:lvl5pPr marL="1828800" algn="l" defTabSz="457200" rtl="0" eaLnBrk="0" fontAlgn="base" hangingPunct="0">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17">
          <p15:clr>
            <a:srgbClr val="A4A3A4"/>
          </p15:clr>
        </p15:guide>
        <p15:guide id="2" pos="5456">
          <p15:clr>
            <a:srgbClr val="A4A3A4"/>
          </p15:clr>
        </p15:guide>
        <p15:guide id="3" pos="288">
          <p15:clr>
            <a:srgbClr val="A4A3A4"/>
          </p15:clr>
        </p15:guide>
        <p15:guide id="4" pos="2888">
          <p15:clr>
            <a:srgbClr val="A4A3A4"/>
          </p15:clr>
        </p15:guide>
        <p15:guide id="5" pos="1592">
          <p15:clr>
            <a:srgbClr val="A4A3A4"/>
          </p15:clr>
        </p15:guide>
        <p15:guide id="6" pos="42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11E"/>
    <a:srgbClr val="EC1B24"/>
    <a:srgbClr val="4EB744"/>
    <a:srgbClr val="0A81C7"/>
    <a:srgbClr val="2391D2"/>
    <a:srgbClr val="0076BE"/>
    <a:srgbClr val="F58220"/>
    <a:srgbClr val="ED1C24"/>
    <a:srgbClr val="4DB848"/>
    <a:srgbClr val="003E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MasterView">
  <p:normalViewPr>
    <p:restoredLeft sz="19070" autoAdjust="0"/>
    <p:restoredTop sz="68756" autoAdjust="0"/>
  </p:normalViewPr>
  <p:slideViewPr>
    <p:cSldViewPr snapToObjects="1" showGuides="1">
      <p:cViewPr varScale="1">
        <p:scale>
          <a:sx n="90" d="100"/>
          <a:sy n="90" d="100"/>
        </p:scale>
        <p:origin x="2016" y="108"/>
      </p:cViewPr>
      <p:guideLst>
        <p:guide orient="horz" pos="2117"/>
        <p:guide pos="5456"/>
        <p:guide pos="288"/>
        <p:guide pos="2888"/>
        <p:guide pos="1592"/>
        <p:guide pos="420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98" d="100"/>
          <a:sy n="98" d="100"/>
        </p:scale>
        <p:origin x="3546"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26403"/>
            <a:ext cx="4191000" cy="707806"/>
          </a:xfrm>
          <a:prstGeom prst="rect">
            <a:avLst/>
          </a:prstGeom>
        </p:spPr>
      </p:pic>
      <p:sp>
        <p:nvSpPr>
          <p:cNvPr id="2" name="Header Placeholder 1"/>
          <p:cNvSpPr>
            <a:spLocks noGrp="1"/>
          </p:cNvSpPr>
          <p:nvPr>
            <p:ph type="hdr" sz="quarter"/>
          </p:nvPr>
        </p:nvSpPr>
        <p:spPr>
          <a:xfrm>
            <a:off x="0" y="3706"/>
            <a:ext cx="4191000" cy="823609"/>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7E04DDB-C7FF-4D07-95D9-10C7265812B4}" type="slidenum">
              <a:rPr lang="en-US" smtClean="0"/>
              <a:t>‹#›</a:t>
            </a:fld>
            <a:endParaRPr lang="en-US"/>
          </a:p>
        </p:txBody>
      </p:sp>
    </p:spTree>
    <p:extLst>
      <p:ext uri="{BB962C8B-B14F-4D97-AF65-F5344CB8AC3E}">
        <p14:creationId xmlns:p14="http://schemas.microsoft.com/office/powerpoint/2010/main" val="2007765194"/>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wrap="square" lIns="93177" tIns="46589" rIns="93177" bIns="46589" numCol="1" anchor="t" anchorCtr="0" compatLnSpc="1">
            <a:prstTxWarp prst="textNoShape">
              <a:avLst/>
            </a:prstTxWarp>
          </a:bodyPr>
          <a:lstStyle>
            <a:lvl1pPr eaLnBrk="1" hangingPunct="1">
              <a:defRPr sz="1200">
                <a:latin typeface="Calibri" pitchFamily="-110" charset="0"/>
                <a:ea typeface="ＭＳ Ｐゴシック" pitchFamily="-110" charset="-128"/>
              </a:defRPr>
            </a:lvl1pPr>
          </a:lstStyle>
          <a:p>
            <a:pPr>
              <a:defRPr/>
            </a:pPr>
            <a:endParaRPr lang="en-US" altLang="en-US" dirty="0"/>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atin typeface="Calibri" pitchFamily="-110" charset="0"/>
                <a:ea typeface="ＭＳ Ｐゴシック" pitchFamily="-110" charset="-128"/>
              </a:defRPr>
            </a:lvl1pPr>
          </a:lstStyle>
          <a:p>
            <a:pPr>
              <a:defRPr/>
            </a:pPr>
            <a:fld id="{5C085A5D-9EFD-4C97-8136-A42057EA0FE7}" type="datetime1">
              <a:rPr lang="en-US" altLang="en-US"/>
              <a:pPr>
                <a:defRPr/>
              </a:pPr>
              <a:t>6/7/2016</a:t>
            </a:fld>
            <a:endParaRPr lang="en-US" alt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wrap="square" lIns="93177" tIns="46589" rIns="93177" bIns="46589" numCol="1" anchor="ctr" anchorCtr="0" compatLnSpc="1">
            <a:prstTxWarp prst="textNoShape">
              <a:avLst/>
            </a:prstTxWarp>
          </a:bodyPr>
          <a:lstStyle/>
          <a:p>
            <a:pPr lvl="0"/>
            <a:endParaRPr lang="en-US" alt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wrap="square" lIns="93177" tIns="46589" rIns="93177" bIns="46589" numCol="1" anchor="t" anchorCtr="0" compatLnSpc="1">
            <a:prstTxWarp prst="textNoShape">
              <a:avLst/>
            </a:prstTxWarp>
            <a:normAutofit/>
          </a:bodyPr>
          <a:lstStyle/>
          <a:p>
            <a:pPr lvl="0"/>
            <a:r>
              <a:rPr lang="en-CA" altLang="en-US" noProof="0" smtClean="0"/>
              <a:t>Click to edit Master text styles</a:t>
            </a:r>
          </a:p>
          <a:p>
            <a:pPr lvl="1"/>
            <a:r>
              <a:rPr lang="en-CA" altLang="en-US" noProof="0" smtClean="0"/>
              <a:t>Second level</a:t>
            </a:r>
          </a:p>
          <a:p>
            <a:pPr lvl="2"/>
            <a:r>
              <a:rPr lang="en-CA" altLang="en-US" noProof="0" smtClean="0"/>
              <a:t>Third level</a:t>
            </a:r>
          </a:p>
          <a:p>
            <a:pPr lvl="3"/>
            <a:r>
              <a:rPr lang="en-CA" altLang="en-US" noProof="0" smtClean="0"/>
              <a:t>Fourth level</a:t>
            </a:r>
          </a:p>
          <a:p>
            <a:pPr lvl="4"/>
            <a:r>
              <a:rPr lang="en-CA" altLang="en-US" noProof="0" smtClean="0"/>
              <a:t>Fifth level</a:t>
            </a:r>
            <a:endParaRPr lang="en-US" altLang="en-US" noProof="0" smtClean="0"/>
          </a:p>
        </p:txBody>
      </p:sp>
      <p:sp>
        <p:nvSpPr>
          <p:cNvPr id="6" name="Footer Placeholder 5"/>
          <p:cNvSpPr>
            <a:spLocks noGrp="1"/>
          </p:cNvSpPr>
          <p:nvPr>
            <p:ph type="ftr" sz="quarter" idx="4"/>
          </p:nvPr>
        </p:nvSpPr>
        <p:spPr>
          <a:xfrm>
            <a:off x="0" y="8829967"/>
            <a:ext cx="3037840" cy="464820"/>
          </a:xfrm>
          <a:prstGeom prst="rect">
            <a:avLst/>
          </a:prstGeom>
        </p:spPr>
        <p:txBody>
          <a:bodyPr vert="horz" wrap="square" lIns="93177" tIns="46589" rIns="93177" bIns="46589" numCol="1" anchor="b" anchorCtr="0" compatLnSpc="1">
            <a:prstTxWarp prst="textNoShape">
              <a:avLst/>
            </a:prstTxWarp>
          </a:bodyPr>
          <a:lstStyle>
            <a:lvl1pPr eaLnBrk="1" hangingPunct="1">
              <a:defRPr sz="1200">
                <a:latin typeface="Calibri" pitchFamily="-110" charset="0"/>
                <a:ea typeface="ＭＳ Ｐゴシック" pitchFamily="-110" charset="-128"/>
              </a:defRPr>
            </a:lvl1pPr>
          </a:lstStyle>
          <a:p>
            <a:pPr>
              <a:defRPr/>
            </a:pPr>
            <a:endParaRPr lang="en-US" alt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itchFamily="34" charset="0"/>
              </a:defRPr>
            </a:lvl1pPr>
          </a:lstStyle>
          <a:p>
            <a:fld id="{8DDC5501-53AF-47EB-BF3B-55348D73C794}" type="slidenum">
              <a:rPr lang="en-US" altLang="en-US"/>
              <a:pPr/>
              <a:t>‹#›</a:t>
            </a:fld>
            <a:endParaRPr lang="en-US" altLang="en-US"/>
          </a:p>
        </p:txBody>
      </p:sp>
      <p:pic>
        <p:nvPicPr>
          <p:cNvPr id="8" name="Picture 7"/>
          <p:cNvPicPr>
            <a:picLocks noChangeAspect="1"/>
          </p:cNvPicPr>
          <p:nvPr/>
        </p:nvPicPr>
        <p:blipFill>
          <a:blip r:embed="rId2"/>
          <a:stretch>
            <a:fillRect/>
          </a:stretch>
        </p:blipFill>
        <p:spPr>
          <a:xfrm>
            <a:off x="0" y="28128"/>
            <a:ext cx="2895600" cy="489030"/>
          </a:xfrm>
          <a:prstGeom prst="rect">
            <a:avLst/>
          </a:prstGeom>
        </p:spPr>
      </p:pic>
    </p:spTree>
    <p:extLst>
      <p:ext uri="{BB962C8B-B14F-4D97-AF65-F5344CB8AC3E}">
        <p14:creationId xmlns:p14="http://schemas.microsoft.com/office/powerpoint/2010/main" val="4071590133"/>
      </p:ext>
    </p:extLst>
  </p:cSld>
  <p:clrMap bg1="lt1" tx1="dk1" bg2="lt2" tx2="dk2" accent1="accent1" accent2="accent2" accent3="accent3" accent4="accent4" accent5="accent5" accent6="accent6" hlink="hlink" folHlink="folHlink"/>
  <p:hf ftr="0"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oncret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acifoundation.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solidFill>
                  <a:srgbClr val="FF0000"/>
                </a:solidFill>
              </a:rPr>
              <a:t>These slides are</a:t>
            </a:r>
            <a:r>
              <a:rPr lang="en-US" altLang="en-US" baseline="0" dirty="0" smtClean="0">
                <a:solidFill>
                  <a:srgbClr val="FF0000"/>
                </a:solidFill>
              </a:rPr>
              <a:t> meant to be used as a tool to help you articulate the vision and select programs/services of the American Concrete Institute. The speaker’s notes are intended to be a guide for your remarks, and should be customized to suit your comfort and presentation style.  </a:t>
            </a:r>
            <a:r>
              <a:rPr lang="en-US" altLang="en-US" dirty="0" smtClean="0">
                <a:solidFill>
                  <a:srgbClr val="FF0000"/>
                </a:solidFill>
              </a:rPr>
              <a:t>For additional content</a:t>
            </a:r>
            <a:r>
              <a:rPr lang="en-US" altLang="en-US" baseline="0" dirty="0" smtClean="0">
                <a:solidFill>
                  <a:srgbClr val="FF0000"/>
                </a:solidFill>
              </a:rPr>
              <a:t> about ACI and its programs/services to be used in your slides, or for additional help in generating/customizing your presentation, please contact:</a:t>
            </a:r>
            <a:br>
              <a:rPr lang="en-US" altLang="en-US" baseline="0" dirty="0" smtClean="0">
                <a:solidFill>
                  <a:srgbClr val="FF0000"/>
                </a:solidFill>
              </a:rPr>
            </a:br>
            <a:r>
              <a:rPr lang="en-US" sz="1200" b="0" i="0" u="none" strike="noStrike" kern="1200" baseline="0" dirty="0" smtClean="0">
                <a:solidFill>
                  <a:schemeClr val="tx1"/>
                </a:solidFill>
                <a:latin typeface="+mn-lt"/>
                <a:ea typeface="MS PGothic" panose="020B0600070205080204" pitchFamily="34" charset="-128"/>
                <a:cs typeface="+mn-cs"/>
              </a:rPr>
              <a:t>Cameron Innis</a:t>
            </a:r>
            <a:br>
              <a:rPr lang="en-US" sz="1200" b="0" i="0" u="none" strike="noStrike" kern="1200" baseline="0" dirty="0" smtClean="0">
                <a:solidFill>
                  <a:schemeClr val="tx1"/>
                </a:solidFill>
                <a:latin typeface="+mn-lt"/>
                <a:ea typeface="MS PGothic" panose="020B0600070205080204" pitchFamily="34" charset="-128"/>
                <a:cs typeface="+mn-cs"/>
              </a:rPr>
            </a:br>
            <a:r>
              <a:rPr lang="en-US" sz="1200" b="0" i="0" u="none" strike="noStrike" kern="1200" baseline="0" dirty="0" smtClean="0">
                <a:solidFill>
                  <a:schemeClr val="tx1"/>
                </a:solidFill>
                <a:latin typeface="+mn-lt"/>
                <a:ea typeface="MS PGothic" panose="020B0600070205080204" pitchFamily="34" charset="-128"/>
                <a:cs typeface="+mn-cs"/>
              </a:rPr>
              <a:t>Marketing Coordinator </a:t>
            </a:r>
          </a:p>
          <a:p>
            <a:pPr rtl="0"/>
            <a:r>
              <a:rPr lang="en-US" sz="1200" b="0" i="0" u="none" strike="noStrike" kern="1200" baseline="0" dirty="0" smtClean="0">
                <a:solidFill>
                  <a:schemeClr val="tx1"/>
                </a:solidFill>
                <a:latin typeface="+mn-lt"/>
                <a:ea typeface="MS PGothic" panose="020B0600070205080204" pitchFamily="34" charset="-128"/>
                <a:cs typeface="+mn-cs"/>
              </a:rPr>
              <a:t>American Concrete Institute</a:t>
            </a:r>
          </a:p>
          <a:p>
            <a:pPr rtl="0"/>
            <a:r>
              <a:rPr lang="en-US" sz="1200" b="0" i="0" u="none" strike="noStrike" kern="1200" baseline="0" dirty="0" smtClean="0">
                <a:solidFill>
                  <a:schemeClr val="tx1"/>
                </a:solidFill>
                <a:latin typeface="+mn-lt"/>
                <a:ea typeface="MS PGothic" panose="020B0600070205080204" pitchFamily="34" charset="-128"/>
                <a:cs typeface="+mn-cs"/>
              </a:rPr>
              <a:t>1.248.848.3147  |  Cameron.Innis@concrete.org</a:t>
            </a:r>
          </a:p>
          <a:p>
            <a:pPr rtl="0"/>
            <a:endParaRPr lang="en-US" sz="1200" b="0" i="1" u="none" strike="noStrike" kern="1200" baseline="0" dirty="0" smtClean="0">
              <a:solidFill>
                <a:schemeClr val="tx1"/>
              </a:solidFill>
              <a:latin typeface="+mn-lt"/>
              <a:ea typeface="MS PGothic" panose="020B0600070205080204" pitchFamily="34" charset="-128"/>
              <a:cs typeface="+mn-cs"/>
              <a:hlinkClick r:id="rId3"/>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57066" indent="-291179">
              <a:defRPr>
                <a:solidFill>
                  <a:schemeClr val="tx1"/>
                </a:solidFill>
                <a:latin typeface="Arial" charset="0"/>
                <a:ea typeface="MS PGothic" pitchFamily="34" charset="-128"/>
              </a:defRPr>
            </a:lvl2pPr>
            <a:lvl3pPr marL="1164717" indent="-232943">
              <a:defRPr>
                <a:solidFill>
                  <a:schemeClr val="tx1"/>
                </a:solidFill>
                <a:latin typeface="Arial" charset="0"/>
                <a:ea typeface="MS PGothic" pitchFamily="34" charset="-128"/>
              </a:defRPr>
            </a:lvl3pPr>
            <a:lvl4pPr marL="1630604" indent="-232943">
              <a:defRPr>
                <a:solidFill>
                  <a:schemeClr val="tx1"/>
                </a:solidFill>
                <a:latin typeface="Arial" charset="0"/>
                <a:ea typeface="MS PGothic" pitchFamily="34" charset="-128"/>
              </a:defRPr>
            </a:lvl4pPr>
            <a:lvl5pPr marL="2096491" indent="-232943">
              <a:defRPr>
                <a:solidFill>
                  <a:schemeClr val="tx1"/>
                </a:solidFill>
                <a:latin typeface="Arial"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charset="0"/>
                <a:ea typeface="MS PGothic" pitchFamily="34" charset="-128"/>
              </a:defRPr>
            </a:lvl9pPr>
          </a:lstStyle>
          <a:p>
            <a:fld id="{885E3486-CF9E-48EA-B461-D055E2D24893}" type="slidenum">
              <a:rPr lang="en-US" altLang="en-US">
                <a:latin typeface="Calibri" pitchFamily="34" charset="0"/>
              </a:rPr>
              <a:pPr/>
              <a:t>1</a:t>
            </a:fld>
            <a:endParaRPr lang="en-US" altLang="en-US" dirty="0">
              <a:latin typeface="Calibri" pitchFamily="34" charset="0"/>
            </a:endParaRPr>
          </a:p>
        </p:txBody>
      </p:sp>
      <p:sp>
        <p:nvSpPr>
          <p:cNvPr id="2" name="Header Placeholder 1"/>
          <p:cNvSpPr>
            <a:spLocks noGrp="1"/>
          </p:cNvSpPr>
          <p:nvPr>
            <p:ph type="hdr" sz="quarter" idx="10"/>
          </p:nvPr>
        </p:nvSpPr>
        <p:spPr/>
        <p:txBody>
          <a:bodyPr/>
          <a:lstStyle/>
          <a:p>
            <a:pPr>
              <a:defRPr/>
            </a:pPr>
            <a:endParaRPr lang="en-US" altLang="en-US"/>
          </a:p>
        </p:txBody>
      </p:sp>
    </p:spTree>
    <p:extLst>
      <p:ext uri="{BB962C8B-B14F-4D97-AF65-F5344CB8AC3E}">
        <p14:creationId xmlns:p14="http://schemas.microsoft.com/office/powerpoint/2010/main" val="3865703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a:t>
            </a:r>
            <a:r>
              <a:rPr lang="en-US" baseline="0" dirty="0" smtClean="0"/>
              <a:t>visit ACI’s website at www.Concrete.org.  </a:t>
            </a:r>
          </a:p>
          <a:p>
            <a:r>
              <a:rPr lang="en-US" baseline="0" dirty="0" smtClean="0"/>
              <a:t>Featured on </a:t>
            </a:r>
            <a:r>
              <a:rPr lang="en-US" baseline="0" dirty="0" smtClean="0">
                <a:effectLst/>
              </a:rPr>
              <a:t>the ACI website is the</a:t>
            </a:r>
            <a:r>
              <a:rPr lang="en-US" dirty="0" smtClean="0">
                <a:effectLst/>
              </a:rPr>
              <a:t> opportunity for engagement with diverse audiences, international audiences, and non-English speaking visitors through built-in site translation into over 70 different languages. The</a:t>
            </a:r>
            <a:r>
              <a:rPr lang="en-US" baseline="0" dirty="0" smtClean="0">
                <a:effectLst/>
              </a:rPr>
              <a:t> site also features a </a:t>
            </a:r>
            <a:r>
              <a:rPr lang="en-US" dirty="0" smtClean="0">
                <a:effectLst/>
              </a:rPr>
              <a:t> “Topics in Concrete” section whi</a:t>
            </a:r>
            <a:r>
              <a:rPr lang="en-US" baseline="0" dirty="0" smtClean="0">
                <a:effectLst/>
              </a:rPr>
              <a:t>ch contains </a:t>
            </a:r>
            <a:r>
              <a:rPr lang="en-US" dirty="0" smtClean="0">
                <a:effectLst/>
              </a:rPr>
              <a:t>consolidates ACI articles, publications, research, committees, online videos, and other learning tools, on over 100 of the most popular concrete topics.  </a:t>
            </a:r>
          </a:p>
          <a:p>
            <a:endParaRPr lang="en-US" dirty="0" smtClean="0">
              <a:effectLst/>
            </a:endParaRPr>
          </a:p>
          <a:p>
            <a:r>
              <a:rPr lang="en-US" dirty="0" err="1" smtClean="0">
                <a:effectLst/>
              </a:rPr>
              <a:t>Connnect</a:t>
            </a:r>
            <a:r>
              <a:rPr lang="en-US" baseline="0" dirty="0" smtClean="0">
                <a:effectLst/>
              </a:rPr>
              <a:t> </a:t>
            </a:r>
            <a:r>
              <a:rPr lang="en-US" dirty="0" smtClean="0">
                <a:effectLst/>
              </a:rPr>
              <a:t>with ACI on Facebook,</a:t>
            </a:r>
            <a:r>
              <a:rPr lang="en-US" baseline="0" dirty="0" smtClean="0">
                <a:effectLst/>
              </a:rPr>
              <a:t> Twitter, and any other channel in which you are active.  To receive daily updates on breaking news and innovations in the concrete industry, subscribe to the daily digital news digest, the Concrete </a:t>
            </a:r>
            <a:r>
              <a:rPr lang="en-US" baseline="0" dirty="0" err="1" smtClean="0">
                <a:effectLst/>
              </a:rPr>
              <a:t>SmartBrief</a:t>
            </a:r>
            <a:r>
              <a:rPr lang="en-US" baseline="0" dirty="0" smtClean="0">
                <a:effectLst/>
              </a:rPr>
              <a:t>.  </a:t>
            </a:r>
          </a:p>
          <a:p>
            <a:endParaRPr lang="en-US" baseline="0" dirty="0" smtClean="0">
              <a:effectLst/>
            </a:endParaRPr>
          </a:p>
          <a:p>
            <a:r>
              <a:rPr lang="en-US" baseline="0" dirty="0" smtClean="0">
                <a:effectLst/>
              </a:rPr>
              <a:t>Thank you for taking these few moments to learn about ACI.  If you have any questions, I’d be pleased to talk with you further.  </a:t>
            </a:r>
            <a:endParaRPr lang="en-US" dirty="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10</a:t>
            </a:fld>
            <a:endParaRPr lang="en-US" altLang="en-US"/>
          </a:p>
        </p:txBody>
      </p:sp>
      <p:sp>
        <p:nvSpPr>
          <p:cNvPr id="5" name="Header Placeholder 4"/>
          <p:cNvSpPr>
            <a:spLocks noGrp="1"/>
          </p:cNvSpPr>
          <p:nvPr>
            <p:ph type="hdr" sz="quarter" idx="11"/>
          </p:nvPr>
        </p:nvSpPr>
        <p:spPr/>
        <p:txBody>
          <a:bodyPr/>
          <a:lstStyle/>
          <a:p>
            <a:pPr>
              <a:defRPr/>
            </a:pPr>
            <a:endParaRPr lang="en-US" altLang="en-US"/>
          </a:p>
        </p:txBody>
      </p:sp>
    </p:spTree>
    <p:extLst>
      <p:ext uri="{BB962C8B-B14F-4D97-AF65-F5344CB8AC3E}">
        <p14:creationId xmlns:p14="http://schemas.microsoft.com/office/powerpoint/2010/main" val="3773619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ACI envisions a future where everyone has the knowledge needed to use concrete effectively to meet the demands of a changing world.  To accomplish this, ACI develops and disseminates consensus-based knowledge on concrete and its uses.</a:t>
            </a:r>
          </a:p>
          <a:p>
            <a:endParaRPr lang="en-US" altLang="en-US" dirty="0" smtClean="0"/>
          </a:p>
          <a:p>
            <a:endParaRPr lang="en-US" altLang="en-US" dirty="0"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57066" indent="-291179">
              <a:defRPr>
                <a:solidFill>
                  <a:schemeClr val="tx1"/>
                </a:solidFill>
                <a:latin typeface="Arial" charset="0"/>
                <a:ea typeface="MS PGothic" pitchFamily="34" charset="-128"/>
              </a:defRPr>
            </a:lvl2pPr>
            <a:lvl3pPr marL="1164717" indent="-232943">
              <a:defRPr>
                <a:solidFill>
                  <a:schemeClr val="tx1"/>
                </a:solidFill>
                <a:latin typeface="Arial" charset="0"/>
                <a:ea typeface="MS PGothic" pitchFamily="34" charset="-128"/>
              </a:defRPr>
            </a:lvl3pPr>
            <a:lvl4pPr marL="1630604" indent="-232943">
              <a:defRPr>
                <a:solidFill>
                  <a:schemeClr val="tx1"/>
                </a:solidFill>
                <a:latin typeface="Arial" charset="0"/>
                <a:ea typeface="MS PGothic" pitchFamily="34" charset="-128"/>
              </a:defRPr>
            </a:lvl4pPr>
            <a:lvl5pPr marL="2096491" indent="-232943">
              <a:defRPr>
                <a:solidFill>
                  <a:schemeClr val="tx1"/>
                </a:solidFill>
                <a:latin typeface="Arial"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charset="0"/>
                <a:ea typeface="MS PGothic" pitchFamily="34" charset="-128"/>
              </a:defRPr>
            </a:lvl9pPr>
          </a:lstStyle>
          <a:p>
            <a:fld id="{0AD453E9-D47D-424C-83BA-BC11468BF25E}" type="slidenum">
              <a:rPr lang="en-US" altLang="en-US">
                <a:solidFill>
                  <a:srgbClr val="000000"/>
                </a:solidFill>
                <a:latin typeface="Calibri" pitchFamily="34" charset="0"/>
              </a:rPr>
              <a:pPr/>
              <a:t>2</a:t>
            </a:fld>
            <a:endParaRPr lang="en-US" altLang="en-US" dirty="0">
              <a:solidFill>
                <a:srgbClr val="000000"/>
              </a:solidFill>
              <a:latin typeface="Calibri" pitchFamily="34" charset="0"/>
            </a:endParaRPr>
          </a:p>
        </p:txBody>
      </p:sp>
      <p:sp>
        <p:nvSpPr>
          <p:cNvPr id="2" name="Header Placeholder 1"/>
          <p:cNvSpPr>
            <a:spLocks noGrp="1"/>
          </p:cNvSpPr>
          <p:nvPr>
            <p:ph type="hdr" sz="quarter" idx="10"/>
          </p:nvPr>
        </p:nvSpPr>
        <p:spPr/>
        <p:txBody>
          <a:bodyPr/>
          <a:lstStyle/>
          <a:p>
            <a:pPr>
              <a:defRPr/>
            </a:pPr>
            <a:endParaRPr lang="en-US" altLang="en-US"/>
          </a:p>
        </p:txBody>
      </p:sp>
    </p:spTree>
    <p:extLst>
      <p:ext uri="{BB962C8B-B14F-4D97-AF65-F5344CB8AC3E}">
        <p14:creationId xmlns:p14="http://schemas.microsoft.com/office/powerpoint/2010/main" val="205418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S PGothic" panose="020B0600070205080204" pitchFamily="34" charset="-128"/>
                <a:cs typeface="+mn-cs"/>
              </a:rPr>
              <a:t>Founded in 1904 and headquartered in Farmington Hills, Michigan, USA, the American Concrete Institute is a leading authority and resource worldwide for the development and distribution of consensus-based standards, technical resources, educational programs, and proven expertise for individuals and organizations involved in concrete design, construction, and materials, who share a commitment to pursuing the best use of concrete. </a:t>
            </a:r>
          </a:p>
          <a:p>
            <a:endParaRPr lang="en-US" dirty="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3</a:t>
            </a:fld>
            <a:endParaRPr lang="en-US" altLang="en-US" dirty="0"/>
          </a:p>
        </p:txBody>
      </p:sp>
      <p:sp>
        <p:nvSpPr>
          <p:cNvPr id="5" name="Header Placeholder 4"/>
          <p:cNvSpPr>
            <a:spLocks noGrp="1"/>
          </p:cNvSpPr>
          <p:nvPr>
            <p:ph type="hdr" sz="quarter" idx="11"/>
          </p:nvPr>
        </p:nvSpPr>
        <p:spPr/>
        <p:txBody>
          <a:bodyPr/>
          <a:lstStyle/>
          <a:p>
            <a:pPr>
              <a:defRPr/>
            </a:pPr>
            <a:endParaRPr lang="en-US" altLang="en-US"/>
          </a:p>
        </p:txBody>
      </p:sp>
    </p:spTree>
    <p:extLst>
      <p:ext uri="{BB962C8B-B14F-4D97-AF65-F5344CB8AC3E}">
        <p14:creationId xmlns:p14="http://schemas.microsoft.com/office/powerpoint/2010/main" val="12474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dirty="0" smtClean="0"/>
              <a:t>The American</a:t>
            </a:r>
            <a:r>
              <a:rPr lang="en-US" baseline="0" dirty="0" smtClean="0"/>
              <a:t> Concrete Institute is an organization of individuals dedicated to the best use of concrete.   These individuals are members of the Institute, network with each other in person and digitally, attend ACI conventions held twice annually, and participate in and lead ACI’s global network of chapters.</a:t>
            </a:r>
          </a:p>
          <a:p>
            <a:endParaRPr lang="en-US" baseline="0" dirty="0" smtClean="0"/>
          </a:p>
          <a:p>
            <a:r>
              <a:rPr lang="en-US" sz="1200" dirty="0" smtClean="0">
                <a:solidFill>
                  <a:schemeClr val="bg1"/>
                </a:solidFill>
                <a:latin typeface="+mn-lt"/>
                <a:cs typeface="Times New Roman" panose="02020603050405020304" pitchFamily="18" charset="0"/>
              </a:rPr>
              <a:t>Developing consensus-based knowledge on concrete and its uses is the reason most individuals seek out and contribute to ACI’s vast knowledge.  By</a:t>
            </a:r>
            <a:r>
              <a:rPr lang="en-US" sz="1200" baseline="0" dirty="0" smtClean="0">
                <a:solidFill>
                  <a:schemeClr val="bg1"/>
                </a:solidFill>
                <a:latin typeface="+mn-lt"/>
                <a:cs typeface="Times New Roman" panose="02020603050405020304" pitchFamily="18" charset="0"/>
              </a:rPr>
              <a:t> publishing digital and printed editions of hundreds of technical document/publications, a monthly magazine </a:t>
            </a:r>
            <a:r>
              <a:rPr lang="en-US" sz="1200" i="1" baseline="0" dirty="0" smtClean="0">
                <a:solidFill>
                  <a:schemeClr val="bg1"/>
                </a:solidFill>
                <a:latin typeface="+mn-lt"/>
                <a:cs typeface="Times New Roman" panose="02020603050405020304" pitchFamily="18" charset="0"/>
              </a:rPr>
              <a:t>Concrete International</a:t>
            </a:r>
            <a:r>
              <a:rPr lang="en-US" sz="1200" i="0" baseline="0" dirty="0" smtClean="0">
                <a:solidFill>
                  <a:schemeClr val="bg1"/>
                </a:solidFill>
                <a:latin typeface="+mn-lt"/>
                <a:cs typeface="Times New Roman" panose="02020603050405020304" pitchFamily="18" charset="0"/>
              </a:rPr>
              <a:t>, and two bi-monthly Journals, the Institute shares its consensus-based knowledge with the global concrete community.  And, interestingly, all of these technical resources, as well as resources from dozens of similar international institutes, are accessible through www.concrete.org. </a:t>
            </a:r>
          </a:p>
          <a:p>
            <a:endParaRPr lang="en-US" sz="1200" i="0" baseline="0" dirty="0" smtClean="0">
              <a:solidFill>
                <a:schemeClr val="bg1"/>
              </a:solidFill>
              <a:latin typeface="+mn-lt"/>
              <a:cs typeface="Times New Roman" panose="02020603050405020304" pitchFamily="18" charset="0"/>
            </a:endParaRPr>
          </a:p>
          <a:p>
            <a:r>
              <a:rPr lang="en-US" sz="1200" i="0" baseline="0" dirty="0" smtClean="0">
                <a:solidFill>
                  <a:schemeClr val="bg1"/>
                </a:solidFill>
                <a:latin typeface="+mn-lt"/>
                <a:cs typeface="Times New Roman" panose="02020603050405020304" pitchFamily="18" charset="0"/>
              </a:rPr>
              <a:t>Since 1980, ACI has certified over 400,000 individuals through its certification program.  From popular programs such as Flatwork Finisher and Field Testing Technician, to specialty programs such as Adhesive Anchor Installer, Concrete Construction Special Inspector, and the new Masonry Testing Technician programs, ACI certification provides a minimum qualification for personnel employed within the concrete construction industry.</a:t>
            </a:r>
          </a:p>
          <a:p>
            <a:endParaRPr lang="en-US" baseline="0" dirty="0" smtClean="0"/>
          </a:p>
          <a:p>
            <a:r>
              <a:rPr lang="en-US" dirty="0" smtClean="0">
                <a:effectLst/>
              </a:rPr>
              <a:t>ACI University combines all of ACI's online educational offerings in one location and makes them more convenient to access, even on mobile devices. With this immediate access to courses covering ACI's technical documents, preparation for ACI certifications, webinars on a variety of concrete-related topics, and study programs on concrete design requirements, concrete professionals can obtain education from an internationally recognized leader in a more easily accessible manner than ever before.</a:t>
            </a:r>
          </a:p>
          <a:p>
            <a:endParaRPr lang="en-US" dirty="0" smtClean="0">
              <a:effectLst/>
            </a:endParaRPr>
          </a:p>
          <a:p>
            <a:r>
              <a:rPr lang="en-US" dirty="0" smtClean="0"/>
              <a:t>The ACI Foundation is a not-for-profit organization established by the American Concrete Institute to promote progress, innovation, and collaboration by supporting research and scholarships, while also serving as an independent resource to provide thought leadership and strategic direction for the concrete industry. </a:t>
            </a:r>
            <a:endParaRPr lang="en-US" dirty="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4</a:t>
            </a:fld>
            <a:endParaRPr lang="en-US" altLang="en-US" dirty="0"/>
          </a:p>
        </p:txBody>
      </p:sp>
      <p:sp>
        <p:nvSpPr>
          <p:cNvPr id="5" name="Header Placeholder 4"/>
          <p:cNvSpPr>
            <a:spLocks noGrp="1"/>
          </p:cNvSpPr>
          <p:nvPr>
            <p:ph type="hdr" sz="quarter" idx="11"/>
          </p:nvPr>
        </p:nvSpPr>
        <p:spPr/>
        <p:txBody>
          <a:bodyPr/>
          <a:lstStyle/>
          <a:p>
            <a:pPr>
              <a:defRPr/>
            </a:pPr>
            <a:endParaRPr lang="en-US" altLang="en-US"/>
          </a:p>
        </p:txBody>
      </p:sp>
    </p:spTree>
    <p:extLst>
      <p:ext uri="{BB962C8B-B14F-4D97-AF65-F5344CB8AC3E}">
        <p14:creationId xmlns:p14="http://schemas.microsoft.com/office/powerpoint/2010/main" val="3242473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ffectLst/>
              </a:rPr>
              <a:t>ACI’s inclusive, member-driven structure and valuable, cost-effective benefits result in an essential organization that invites partnerships and welcomes all concrete professionals who wish to be part of a respected, connected, social group that provides an opportunity for professional growth, networking and enjoyment.</a:t>
            </a:r>
            <a:r>
              <a:rPr lang="en-US" dirty="0" smtClean="0"/>
              <a:t>  The American</a:t>
            </a:r>
            <a:r>
              <a:rPr lang="en-US" baseline="0" dirty="0" smtClean="0"/>
              <a:t> Concrete Institute is an organization of individuals dedicated to the best use of concrete.  The Institute is fortunate to share knowledge with and learn from over 18,000 Institute members, plus an additional 20,000 members of ACI’s local chapters.  The composition of ACI membership is as diverse demographically as it is geographically, representing many, many concrete related fields with members in 120 countries worldwide – if you aren’t a member, I encourage you to look into our Institute.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t>And, if you know any students studying in concrete and engineering fields, student membership is completely free!  </a:t>
            </a:r>
            <a:endParaRPr lang="en-US" dirty="0" smtClean="0"/>
          </a:p>
          <a:p>
            <a:endParaRPr lang="en-US" altLang="en-US" dirty="0" smtClean="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pitchFamily="34" charset="-128"/>
              </a:defRPr>
            </a:lvl1pPr>
            <a:lvl2pPr marL="757066" indent="-291179">
              <a:defRPr>
                <a:solidFill>
                  <a:schemeClr val="tx1"/>
                </a:solidFill>
                <a:latin typeface="Arial" charset="0"/>
                <a:ea typeface="MS PGothic" pitchFamily="34" charset="-128"/>
              </a:defRPr>
            </a:lvl2pPr>
            <a:lvl3pPr marL="1164717" indent="-232943">
              <a:defRPr>
                <a:solidFill>
                  <a:schemeClr val="tx1"/>
                </a:solidFill>
                <a:latin typeface="Arial" charset="0"/>
                <a:ea typeface="MS PGothic" pitchFamily="34" charset="-128"/>
              </a:defRPr>
            </a:lvl3pPr>
            <a:lvl4pPr marL="1630604" indent="-232943">
              <a:defRPr>
                <a:solidFill>
                  <a:schemeClr val="tx1"/>
                </a:solidFill>
                <a:latin typeface="Arial" charset="0"/>
                <a:ea typeface="MS PGothic" pitchFamily="34" charset="-128"/>
              </a:defRPr>
            </a:lvl4pPr>
            <a:lvl5pPr marL="2096491" indent="-232943">
              <a:defRPr>
                <a:solidFill>
                  <a:schemeClr val="tx1"/>
                </a:solidFill>
                <a:latin typeface="Arial"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Arial"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Arial"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Arial"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Arial" charset="0"/>
                <a:ea typeface="MS PGothic" pitchFamily="34" charset="-128"/>
              </a:defRPr>
            </a:lvl9pPr>
          </a:lstStyle>
          <a:p>
            <a:fld id="{0AD453E9-D47D-424C-83BA-BC11468BF25E}" type="slidenum">
              <a:rPr lang="en-US" altLang="en-US">
                <a:solidFill>
                  <a:srgbClr val="000000"/>
                </a:solidFill>
                <a:latin typeface="Calibri" pitchFamily="34" charset="0"/>
              </a:rPr>
              <a:pPr/>
              <a:t>5</a:t>
            </a:fld>
            <a:endParaRPr lang="en-US" altLang="en-US" dirty="0">
              <a:solidFill>
                <a:srgbClr val="000000"/>
              </a:solidFill>
              <a:latin typeface="Calibri" pitchFamily="34" charset="0"/>
            </a:endParaRPr>
          </a:p>
        </p:txBody>
      </p:sp>
      <p:sp>
        <p:nvSpPr>
          <p:cNvPr id="2" name="Header Placeholder 1"/>
          <p:cNvSpPr>
            <a:spLocks noGrp="1"/>
          </p:cNvSpPr>
          <p:nvPr>
            <p:ph type="hdr" sz="quarter" idx="10"/>
          </p:nvPr>
        </p:nvSpPr>
        <p:spPr/>
        <p:txBody>
          <a:bodyPr/>
          <a:lstStyle/>
          <a:p>
            <a:pPr>
              <a:defRPr/>
            </a:pPr>
            <a:endParaRPr lang="en-US" altLang="en-US"/>
          </a:p>
        </p:txBody>
      </p:sp>
    </p:spTree>
    <p:extLst>
      <p:ext uri="{BB962C8B-B14F-4D97-AF65-F5344CB8AC3E}">
        <p14:creationId xmlns:p14="http://schemas.microsoft.com/office/powerpoint/2010/main" val="3631291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S PGothic" panose="020B0600070205080204" pitchFamily="34" charset="-128"/>
                <a:cs typeface="+mn-cs"/>
              </a:rPr>
              <a:t>ACI produces hundreds of documents dedicated to improving the design, construction, maintenance, and repair of concrete and masonry structures. ACI online and print resources include technical documents, certification, and educational publications, as well as handbooks and manuals. ACI also produces two bi-monthly technical journals—the ACI Materials Journal and the ACI Structural Journal. Concrete Internationalis a monthly magazine for professionals interested in concrete. The magazine features articles, news, and information about current trends in the industry. </a:t>
            </a:r>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6</a:t>
            </a:fld>
            <a:endParaRPr lang="en-US" altLang="en-US" dirty="0"/>
          </a:p>
        </p:txBody>
      </p:sp>
      <p:sp>
        <p:nvSpPr>
          <p:cNvPr id="5" name="Header Placeholder 4"/>
          <p:cNvSpPr>
            <a:spLocks noGrp="1"/>
          </p:cNvSpPr>
          <p:nvPr>
            <p:ph type="hdr" sz="quarter" idx="11"/>
          </p:nvPr>
        </p:nvSpPr>
        <p:spPr/>
        <p:txBody>
          <a:bodyPr/>
          <a:lstStyle/>
          <a:p>
            <a:pPr>
              <a:defRPr/>
            </a:pPr>
            <a:endParaRPr lang="en-US" altLang="en-US"/>
          </a:p>
        </p:txBody>
      </p:sp>
    </p:spTree>
    <p:extLst>
      <p:ext uri="{BB962C8B-B14F-4D97-AF65-F5344CB8AC3E}">
        <p14:creationId xmlns:p14="http://schemas.microsoft.com/office/powerpoint/2010/main" val="2824711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S PGothic" panose="020B0600070205080204" pitchFamily="34" charset="-128"/>
                <a:cs typeface="+mn-cs"/>
              </a:rPr>
              <a:t>ACI University is a global, online learning resource, providing on-demand access to a wide range of topics on concrete materials, design, and construction. Everyone from testing technicians to practicing engineers can find topics to help them advance their careers. With immediate access to courses covering ACI’s technical documents, preparation for ACI certifications, webinars on a variety of concrete-related topics, study programs on concrete design requirements, and comprehensive certificate programs, obtaining concrete education from the internationally recognized leader in concrete is now more accessible than ever before.</a:t>
            </a:r>
          </a:p>
          <a:p>
            <a:endParaRPr lang="en-US" dirty="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7</a:t>
            </a:fld>
            <a:endParaRPr lang="en-US" altLang="en-US" dirty="0"/>
          </a:p>
        </p:txBody>
      </p:sp>
      <p:sp>
        <p:nvSpPr>
          <p:cNvPr id="5" name="Header Placeholder 4"/>
          <p:cNvSpPr>
            <a:spLocks noGrp="1"/>
          </p:cNvSpPr>
          <p:nvPr>
            <p:ph type="hdr" sz="quarter" idx="11"/>
          </p:nvPr>
        </p:nvSpPr>
        <p:spPr/>
        <p:txBody>
          <a:bodyPr/>
          <a:lstStyle/>
          <a:p>
            <a:pPr>
              <a:defRPr/>
            </a:pPr>
            <a:endParaRPr lang="en-US" altLang="en-US"/>
          </a:p>
        </p:txBody>
      </p:sp>
    </p:spTree>
    <p:extLst>
      <p:ext uri="{BB962C8B-B14F-4D97-AF65-F5344CB8AC3E}">
        <p14:creationId xmlns:p14="http://schemas.microsoft.com/office/powerpoint/2010/main" val="1814116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dirty="0" smtClean="0">
                <a:solidFill>
                  <a:schemeClr val="tx1"/>
                </a:solidFill>
                <a:effectLst/>
                <a:latin typeface="+mn-lt"/>
                <a:ea typeface="MS PGothic" panose="020B0600070205080204" pitchFamily="34" charset="-128"/>
                <a:cs typeface="+mn-cs"/>
              </a:rPr>
              <a:t>The ACI Foundation is a wholly owned and operated non-profit subsidiary of the American Concrete Institute. Three councils make up the ACI Foundation; the Strategic Development Council, committed to resolving the issues of new technology acceptance within the concrete industry; the Concrete Research Council, which funds and assists in the research of new concrete technologies; and the Scholarship Council which facilitates student fellowships and scholarships. More information about the ACI Foundation can be found by visiting its website: </a:t>
            </a:r>
            <a:r>
              <a:rPr lang="en-US" sz="1200" b="0" u="sng" kern="1200" dirty="0" smtClean="0">
                <a:solidFill>
                  <a:schemeClr val="tx1"/>
                </a:solidFill>
                <a:effectLst/>
                <a:latin typeface="+mn-lt"/>
                <a:ea typeface="MS PGothic" panose="020B0600070205080204" pitchFamily="34" charset="-128"/>
                <a:cs typeface="+mn-cs"/>
                <a:hlinkClick r:id="rId3"/>
              </a:rPr>
              <a:t>www.ACIFoundation.org</a:t>
            </a:r>
            <a:r>
              <a:rPr lang="en-US" sz="1200" b="0" kern="1200" dirty="0" smtClean="0">
                <a:solidFill>
                  <a:schemeClr val="tx1"/>
                </a:solidFill>
                <a:effectLst/>
                <a:latin typeface="+mn-lt"/>
                <a:ea typeface="MS PGothic" panose="020B0600070205080204" pitchFamily="34" charset="-128"/>
                <a:cs typeface="+mn-cs"/>
              </a:rPr>
              <a:t>. </a:t>
            </a:r>
            <a:endParaRPr lang="en-US" sz="1200" b="1" kern="1200" dirty="0">
              <a:solidFill>
                <a:schemeClr val="tx1"/>
              </a:solidFill>
              <a:effectLst/>
              <a:latin typeface="+mn-lt"/>
              <a:ea typeface="MS PGothic" panose="020B0600070205080204" pitchFamily="34" charset="-128"/>
              <a:cs typeface="+mn-cs"/>
            </a:endParaRPr>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8</a:t>
            </a:fld>
            <a:endParaRPr lang="en-US" altLang="en-US" dirty="0"/>
          </a:p>
        </p:txBody>
      </p:sp>
      <p:sp>
        <p:nvSpPr>
          <p:cNvPr id="5" name="Header Placeholder 4"/>
          <p:cNvSpPr>
            <a:spLocks noGrp="1"/>
          </p:cNvSpPr>
          <p:nvPr>
            <p:ph type="hdr" sz="quarter" idx="11"/>
          </p:nvPr>
        </p:nvSpPr>
        <p:spPr/>
        <p:txBody>
          <a:bodyPr/>
          <a:lstStyle/>
          <a:p>
            <a:pPr>
              <a:defRPr/>
            </a:pPr>
            <a:endParaRPr lang="en-US" altLang="en-US"/>
          </a:p>
        </p:txBody>
      </p:sp>
    </p:spTree>
    <p:extLst>
      <p:ext uri="{BB962C8B-B14F-4D97-AF65-F5344CB8AC3E}">
        <p14:creationId xmlns:p14="http://schemas.microsoft.com/office/powerpoint/2010/main" val="250681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0" baseline="0" dirty="0" smtClean="0">
                <a:solidFill>
                  <a:schemeClr val="bg1"/>
                </a:solidFill>
                <a:latin typeface="+mn-lt"/>
                <a:cs typeface="Times New Roman" panose="02020603050405020304" pitchFamily="18" charset="0"/>
              </a:rPr>
              <a:t>Since 1980, ACI has certified over 400,000 individuals through its certification program.  From popular programs such as Flatwork Finisher and Field Testing Technician, to specialty programs such as Adhesive Anchor Installer, Concrete Construction Special Inspector, and the new Masonry Testing Technician programs, ACI certification provides a minimum qualification for personnel employed within the concrete construction industry.</a:t>
            </a:r>
          </a:p>
          <a:p>
            <a:endParaRPr lang="en-US" baseline="0" dirty="0" smtClean="0"/>
          </a:p>
        </p:txBody>
      </p:sp>
      <p:sp>
        <p:nvSpPr>
          <p:cNvPr id="4" name="Slide Number Placeholder 3"/>
          <p:cNvSpPr>
            <a:spLocks noGrp="1"/>
          </p:cNvSpPr>
          <p:nvPr>
            <p:ph type="sldNum" sz="quarter" idx="10"/>
          </p:nvPr>
        </p:nvSpPr>
        <p:spPr/>
        <p:txBody>
          <a:bodyPr/>
          <a:lstStyle/>
          <a:p>
            <a:fld id="{8DDC5501-53AF-47EB-BF3B-55348D73C794}" type="slidenum">
              <a:rPr lang="en-US" altLang="en-US" smtClean="0"/>
              <a:pPr/>
              <a:t>9</a:t>
            </a:fld>
            <a:endParaRPr lang="en-US" altLang="en-US" dirty="0"/>
          </a:p>
        </p:txBody>
      </p:sp>
      <p:sp>
        <p:nvSpPr>
          <p:cNvPr id="5" name="Header Placeholder 4"/>
          <p:cNvSpPr>
            <a:spLocks noGrp="1"/>
          </p:cNvSpPr>
          <p:nvPr>
            <p:ph type="hdr" sz="quarter" idx="11"/>
          </p:nvPr>
        </p:nvSpPr>
        <p:spPr/>
        <p:txBody>
          <a:bodyPr/>
          <a:lstStyle/>
          <a:p>
            <a:pPr>
              <a:defRPr/>
            </a:pPr>
            <a:endParaRPr lang="en-US" altLang="en-US"/>
          </a:p>
        </p:txBody>
      </p:sp>
    </p:spTree>
    <p:extLst>
      <p:ext uri="{BB962C8B-B14F-4D97-AF65-F5344CB8AC3E}">
        <p14:creationId xmlns:p14="http://schemas.microsoft.com/office/powerpoint/2010/main" val="4088203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userDrawn="1"/>
        </p:nvSpPr>
        <p:spPr>
          <a:xfrm>
            <a:off x="0" y="3886200"/>
            <a:ext cx="9144000" cy="2286000"/>
          </a:xfrm>
          <a:prstGeom prst="rect">
            <a:avLst/>
          </a:prstGeom>
          <a:solidFill>
            <a:schemeClr val="bg1"/>
          </a:solidFill>
          <a:ln w="254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endParaRPr lang="en-US" altLang="en-US" smtClean="0">
              <a:solidFill>
                <a:srgbClr val="FFFFFF"/>
              </a:solidFill>
            </a:endParaRPr>
          </a:p>
        </p:txBody>
      </p:sp>
      <p:cxnSp>
        <p:nvCxnSpPr>
          <p:cNvPr id="6" name="Straight Connector 5"/>
          <p:cNvCxnSpPr>
            <a:cxnSpLocks noChangeShapeType="1"/>
          </p:cNvCxnSpPr>
          <p:nvPr userDrawn="1"/>
        </p:nvCxnSpPr>
        <p:spPr bwMode="auto">
          <a:xfrm>
            <a:off x="0" y="6172200"/>
            <a:ext cx="9144000" cy="0"/>
          </a:xfrm>
          <a:prstGeom prst="line">
            <a:avLst/>
          </a:prstGeom>
          <a:noFill/>
          <a:ln w="25400">
            <a:solidFill>
              <a:srgbClr val="F5821F"/>
            </a:solidFill>
            <a:round/>
            <a:headEnd/>
            <a:tailEnd/>
          </a:ln>
          <a:effectLst>
            <a:outerShdw blurRad="76200" dist="25400" dir="16200000" rotWithShape="0">
              <a:srgbClr val="808080">
                <a:alpha val="12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ctrTitle"/>
          </p:nvPr>
        </p:nvSpPr>
        <p:spPr>
          <a:xfrm>
            <a:off x="457200" y="3886200"/>
            <a:ext cx="7772400" cy="814387"/>
          </a:xfrm>
        </p:spPr>
        <p:txBody>
          <a:bodyPr/>
          <a:lstStyle>
            <a:lvl1pPr>
              <a:defRPr>
                <a:solidFill>
                  <a:schemeClr val="tx2"/>
                </a:solidFill>
              </a:defRPr>
            </a:lvl1pPr>
          </a:lstStyle>
          <a:p>
            <a:r>
              <a:rPr lang="en-CA" dirty="0" smtClean="0"/>
              <a:t>Click to edit Master title style</a:t>
            </a:r>
            <a:endParaRPr lang="en-US" dirty="0"/>
          </a:p>
        </p:txBody>
      </p:sp>
      <p:sp>
        <p:nvSpPr>
          <p:cNvPr id="3" name="Subtitle 2"/>
          <p:cNvSpPr>
            <a:spLocks noGrp="1"/>
          </p:cNvSpPr>
          <p:nvPr>
            <p:ph type="subTitle" idx="1"/>
          </p:nvPr>
        </p:nvSpPr>
        <p:spPr>
          <a:xfrm>
            <a:off x="457200" y="4700587"/>
            <a:ext cx="6400800" cy="761999"/>
          </a:xfrm>
        </p:spPr>
        <p:txBody>
          <a:bodyPr/>
          <a:lstStyle>
            <a:lvl1pPr marL="0" indent="0" algn="l">
              <a:buNone/>
              <a:defRPr>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smtClean="0"/>
              <a:t>Click to edit Master subtitle style</a:t>
            </a:r>
          </a:p>
          <a:p>
            <a:endParaRPr lang="en-CA" dirty="0" smtClean="0"/>
          </a:p>
          <a:p>
            <a:endParaRPr lang="en-US" dirty="0"/>
          </a:p>
        </p:txBody>
      </p:sp>
      <p:sp>
        <p:nvSpPr>
          <p:cNvPr id="14" name="Picture Placeholder 13"/>
          <p:cNvSpPr>
            <a:spLocks noGrp="1"/>
          </p:cNvSpPr>
          <p:nvPr>
            <p:ph type="pic" sz="quarter" idx="10"/>
          </p:nvPr>
        </p:nvSpPr>
        <p:spPr>
          <a:xfrm>
            <a:off x="457200" y="0"/>
            <a:ext cx="8204200" cy="3360738"/>
          </a:xfrm>
        </p:spPr>
        <p:txBody>
          <a:bodyPr rtlCol="0">
            <a:normAutofit/>
          </a:bodyPr>
          <a:lstStyle/>
          <a:p>
            <a:pPr lvl="0"/>
            <a:endParaRPr lang="en-US" noProof="0"/>
          </a:p>
        </p:txBody>
      </p:sp>
    </p:spTree>
    <p:extLst>
      <p:ext uri="{BB962C8B-B14F-4D97-AF65-F5344CB8AC3E}">
        <p14:creationId xmlns:p14="http://schemas.microsoft.com/office/powerpoint/2010/main" val="184161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1"/>
          <p:cNvSpPr/>
          <p:nvPr userDrawn="1"/>
        </p:nvSpPr>
        <p:spPr>
          <a:xfrm>
            <a:off x="0" y="5181600"/>
            <a:ext cx="9144000" cy="990600"/>
          </a:xfrm>
          <a:prstGeom prst="rect">
            <a:avLst/>
          </a:prstGeom>
          <a:solidFill>
            <a:schemeClr val="bg1"/>
          </a:solidFill>
          <a:ln w="25400" cap="flat" cmpd="sng" algn="ctr">
            <a:solidFill>
              <a:schemeClr val="bg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endParaRPr lang="en-US" altLang="en-US" smtClean="0">
              <a:solidFill>
                <a:srgbClr val="FFFFFF"/>
              </a:solidFill>
            </a:endParaRPr>
          </a:p>
        </p:txBody>
      </p:sp>
      <p:sp>
        <p:nvSpPr>
          <p:cNvPr id="3" name="TextBox 2"/>
          <p:cNvSpPr txBox="1"/>
          <p:nvPr userDrawn="1"/>
        </p:nvSpPr>
        <p:spPr>
          <a:xfrm>
            <a:off x="457200" y="1447800"/>
            <a:ext cx="8153400" cy="2092325"/>
          </a:xfrm>
          <a:prstGeom prst="rect">
            <a:avLst/>
          </a:prstGeom>
          <a:noFill/>
        </p:spPr>
        <p:txBody>
          <a:bodyPr>
            <a:spAutoFit/>
          </a:bodyP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r>
              <a:rPr lang="en-US" altLang="en-US" sz="3600" i="1" smtClean="0">
                <a:solidFill>
                  <a:srgbClr val="71BDFF"/>
                </a:solidFill>
                <a:effectLst>
                  <a:outerShdw blurRad="38100" dist="38100" dir="2700000" algn="tl">
                    <a:srgbClr val="C0C0C0"/>
                  </a:outerShdw>
                </a:effectLst>
              </a:rPr>
              <a:t>Thank you</a:t>
            </a:r>
          </a:p>
          <a:p>
            <a:pPr algn="ctr" eaLnBrk="1" hangingPunct="1">
              <a:defRPr/>
            </a:pPr>
            <a:endParaRPr lang="en-US" altLang="en-US" smtClean="0">
              <a:solidFill>
                <a:srgbClr val="BFBFBF"/>
              </a:solidFill>
              <a:effectLst>
                <a:outerShdw blurRad="38100" dist="38100" dir="2700000" algn="tl">
                  <a:srgbClr val="C0C0C0"/>
                </a:outerShdw>
              </a:effectLst>
            </a:endParaRPr>
          </a:p>
          <a:p>
            <a:pPr algn="ctr" eaLnBrk="1" hangingPunct="1">
              <a:defRPr/>
            </a:pPr>
            <a:r>
              <a:rPr lang="en-US" altLang="en-US" sz="2400" smtClean="0">
                <a:solidFill>
                  <a:srgbClr val="BFBFBF"/>
                </a:solidFill>
              </a:rPr>
              <a:t>For the most up-to-date information please </a:t>
            </a:r>
            <a:br>
              <a:rPr lang="en-US" altLang="en-US" sz="2400" smtClean="0">
                <a:solidFill>
                  <a:srgbClr val="BFBFBF"/>
                </a:solidFill>
              </a:rPr>
            </a:br>
            <a:r>
              <a:rPr lang="en-US" altLang="en-US" sz="2400" smtClean="0">
                <a:solidFill>
                  <a:srgbClr val="BFBFBF"/>
                </a:solidFill>
              </a:rPr>
              <a:t>visit the American Concrete Institute at:</a:t>
            </a:r>
          </a:p>
          <a:p>
            <a:pPr algn="ctr" eaLnBrk="1" hangingPunct="1">
              <a:defRPr/>
            </a:pPr>
            <a:r>
              <a:rPr lang="en-US" altLang="en-US" sz="2400" smtClean="0">
                <a:solidFill>
                  <a:schemeClr val="bg1"/>
                </a:solidFill>
              </a:rPr>
              <a:t>www.concrete.org</a:t>
            </a:r>
          </a:p>
        </p:txBody>
      </p:sp>
      <p:pic>
        <p:nvPicPr>
          <p:cNvPr id="4" name="Picture 10" descr="socialmedia_icon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29400" y="5516563"/>
            <a:ext cx="23622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noChangeShapeType="1"/>
          </p:cNvCxnSpPr>
          <p:nvPr userDrawn="1"/>
        </p:nvCxnSpPr>
        <p:spPr bwMode="auto">
          <a:xfrm>
            <a:off x="0" y="6172200"/>
            <a:ext cx="9144000" cy="0"/>
          </a:xfrm>
          <a:prstGeom prst="line">
            <a:avLst/>
          </a:prstGeom>
          <a:noFill/>
          <a:ln w="25400">
            <a:solidFill>
              <a:schemeClr val="accent2"/>
            </a:solidFill>
            <a:round/>
            <a:headEnd/>
            <a:tailEnd/>
          </a:ln>
          <a:effectLst>
            <a:outerShdw blurRad="76200" dist="25400" dir="16200000" rotWithShape="0">
              <a:srgbClr val="808080">
                <a:alpha val="12000"/>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96273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0" y="61722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0" y="0"/>
            <a:ext cx="9144000" cy="1143000"/>
          </a:xfrm>
          <a:solidFill>
            <a:schemeClr val="accent1">
              <a:lumMod val="75000"/>
            </a:schemeClr>
          </a:solidFill>
          <a:effectLst>
            <a:outerShdw blurRad="152400" dist="76200" dir="6060000" algn="tl" rotWithShape="0">
              <a:srgbClr val="000000">
                <a:alpha val="12000"/>
              </a:srgbClr>
            </a:outerShdw>
          </a:effectLst>
        </p:spPr>
        <p:txBody>
          <a:bodyPr/>
          <a:lstStyle>
            <a:lvl1pPr marL="338138" indent="0">
              <a:defRPr/>
            </a:lvl1p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03824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0" y="6172200"/>
            <a:ext cx="9144000" cy="0"/>
          </a:xfrm>
          <a:prstGeom prst="line">
            <a:avLst/>
          </a:prstGeom>
          <a:noFill/>
          <a:ln w="25400">
            <a:solidFill>
              <a:srgbClr val="F5821F"/>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457200" y="2743199"/>
            <a:ext cx="8229600" cy="3124201"/>
          </a:xfrm>
        </p:spPr>
        <p:txBody>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Subtitle 2"/>
          <p:cNvSpPr>
            <a:spLocks noGrp="1"/>
          </p:cNvSpPr>
          <p:nvPr>
            <p:ph type="subTitle" idx="10"/>
          </p:nvPr>
        </p:nvSpPr>
        <p:spPr>
          <a:xfrm>
            <a:off x="457200" y="1417638"/>
            <a:ext cx="6400800" cy="609599"/>
          </a:xfrm>
        </p:spPr>
        <p:txBody>
          <a:bodyPr/>
          <a:lstStyle>
            <a:lvl1pPr marL="0" indent="0" algn="l">
              <a:buNone/>
              <a:defRPr>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6" name="Title 1"/>
          <p:cNvSpPr>
            <a:spLocks noGrp="1"/>
          </p:cNvSpPr>
          <p:nvPr>
            <p:ph type="title"/>
          </p:nvPr>
        </p:nvSpPr>
        <p:spPr>
          <a:xfrm>
            <a:off x="0" y="0"/>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smtClean="0"/>
              <a:t>Click to edit Master title style</a:t>
            </a:r>
            <a:endParaRPr lang="en-US" dirty="0"/>
          </a:p>
        </p:txBody>
      </p:sp>
    </p:spTree>
    <p:extLst>
      <p:ext uri="{BB962C8B-B14F-4D97-AF65-F5344CB8AC3E}">
        <p14:creationId xmlns:p14="http://schemas.microsoft.com/office/powerpoint/2010/main" val="884328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cxnSp>
        <p:nvCxnSpPr>
          <p:cNvPr id="8" name="Straight Connector 7"/>
          <p:cNvCxnSpPr>
            <a:cxnSpLocks noChangeShapeType="1"/>
          </p:cNvCxnSpPr>
          <p:nvPr userDrawn="1"/>
        </p:nvCxnSpPr>
        <p:spPr bwMode="auto">
          <a:xfrm>
            <a:off x="0" y="6172200"/>
            <a:ext cx="9144000" cy="0"/>
          </a:xfrm>
          <a:prstGeom prst="line">
            <a:avLst/>
          </a:prstGeom>
          <a:noFill/>
          <a:ln w="25400">
            <a:solidFill>
              <a:srgbClr val="51B848"/>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722313" y="3360738"/>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590800"/>
            <a:ext cx="7772400" cy="769938"/>
          </a:xfrm>
        </p:spPr>
        <p:txBody>
          <a:bodyPr anchor="b"/>
          <a:lstStyle>
            <a:lvl1pPr marL="0" indent="0">
              <a:buNone/>
              <a:defRPr sz="2000">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dirty="0" smtClean="0"/>
              <a:t>Click to edit Master text styles</a:t>
            </a:r>
          </a:p>
        </p:txBody>
      </p:sp>
      <p:sp>
        <p:nvSpPr>
          <p:cNvPr id="10" name="Picture Placeholder 2"/>
          <p:cNvSpPr>
            <a:spLocks noGrp="1"/>
          </p:cNvSpPr>
          <p:nvPr>
            <p:ph type="pic" idx="13"/>
          </p:nvPr>
        </p:nvSpPr>
        <p:spPr>
          <a:xfrm>
            <a:off x="762000"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Picture Placeholder 2"/>
          <p:cNvSpPr>
            <a:spLocks noGrp="1"/>
          </p:cNvSpPr>
          <p:nvPr>
            <p:ph type="pic" idx="14"/>
          </p:nvPr>
        </p:nvSpPr>
        <p:spPr>
          <a:xfrm>
            <a:off x="2743200"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Picture Placeholder 2"/>
          <p:cNvSpPr>
            <a:spLocks noGrp="1"/>
          </p:cNvSpPr>
          <p:nvPr>
            <p:ph type="pic" idx="15"/>
          </p:nvPr>
        </p:nvSpPr>
        <p:spPr>
          <a:xfrm>
            <a:off x="4724400"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3" name="Picture Placeholder 2"/>
          <p:cNvSpPr>
            <a:spLocks noGrp="1"/>
          </p:cNvSpPr>
          <p:nvPr>
            <p:ph type="pic" idx="16"/>
          </p:nvPr>
        </p:nvSpPr>
        <p:spPr>
          <a:xfrm>
            <a:off x="6742113" y="1295400"/>
            <a:ext cx="1752600" cy="12192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276608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5" name="Straight Connector 4"/>
          <p:cNvCxnSpPr>
            <a:cxnSpLocks noChangeShapeType="1"/>
          </p:cNvCxnSpPr>
          <p:nvPr userDrawn="1"/>
        </p:nvCxnSpPr>
        <p:spPr bwMode="auto">
          <a:xfrm>
            <a:off x="0" y="6172200"/>
            <a:ext cx="9144000" cy="0"/>
          </a:xfrm>
          <a:prstGeom prst="line">
            <a:avLst/>
          </a:prstGeom>
          <a:noFill/>
          <a:ln w="25400">
            <a:solidFill>
              <a:schemeClr val="accent1"/>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sz="half" idx="1"/>
          </p:nvPr>
        </p:nvSpPr>
        <p:spPr>
          <a:xfrm>
            <a:off x="4572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Content Placeholder 3"/>
          <p:cNvSpPr>
            <a:spLocks noGrp="1"/>
          </p:cNvSpPr>
          <p:nvPr>
            <p:ph sz="half" idx="2"/>
          </p:nvPr>
        </p:nvSpPr>
        <p:spPr>
          <a:xfrm>
            <a:off x="4648200" y="1447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8" name="Title 1"/>
          <p:cNvSpPr>
            <a:spLocks noGrp="1"/>
          </p:cNvSpPr>
          <p:nvPr>
            <p:ph type="title"/>
          </p:nvPr>
        </p:nvSpPr>
        <p:spPr>
          <a:xfrm>
            <a:off x="0" y="-16933"/>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smtClean="0"/>
              <a:t>Click to edit Master title style</a:t>
            </a:r>
            <a:endParaRPr lang="en-US" dirty="0"/>
          </a:p>
        </p:txBody>
      </p:sp>
    </p:spTree>
    <p:extLst>
      <p:ext uri="{BB962C8B-B14F-4D97-AF65-F5344CB8AC3E}">
        <p14:creationId xmlns:p14="http://schemas.microsoft.com/office/powerpoint/2010/main" val="89100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0" y="61722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Text Placeholder 2"/>
          <p:cNvSpPr>
            <a:spLocks noGrp="1"/>
          </p:cNvSpPr>
          <p:nvPr>
            <p:ph type="body" idx="1"/>
          </p:nvPr>
        </p:nvSpPr>
        <p:spPr>
          <a:xfrm>
            <a:off x="457200" y="1535113"/>
            <a:ext cx="4040188" cy="639762"/>
          </a:xfrm>
        </p:spPr>
        <p:txBody>
          <a:bodyPr/>
          <a:lstStyle>
            <a:lvl1pPr marL="0" indent="0">
              <a:buNone/>
              <a:defRPr sz="1400" b="1" cap="all">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4" name="Content Placeholder 3"/>
          <p:cNvSpPr>
            <a:spLocks noGrp="1"/>
          </p:cNvSpPr>
          <p:nvPr>
            <p:ph sz="half" idx="2"/>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oAutofit/>
          </a:bodyPr>
          <a:lstStyle>
            <a:lvl1pPr marL="0" indent="0">
              <a:buNone/>
              <a:defRPr sz="1600" b="1" cap="all">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dirty="0" smtClean="0"/>
              <a:t>Click to edit Master text styles</a:t>
            </a:r>
          </a:p>
        </p:txBody>
      </p:sp>
      <p:sp>
        <p:nvSpPr>
          <p:cNvPr id="6" name="Content Placeholder 5"/>
          <p:cNvSpPr>
            <a:spLocks noGrp="1"/>
          </p:cNvSpPr>
          <p:nvPr>
            <p:ph sz="quarter" idx="4"/>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11" name="Title 1"/>
          <p:cNvSpPr>
            <a:spLocks noGrp="1"/>
          </p:cNvSpPr>
          <p:nvPr>
            <p:ph type="title"/>
          </p:nvPr>
        </p:nvSpPr>
        <p:spPr>
          <a:xfrm>
            <a:off x="0" y="0"/>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smtClean="0"/>
              <a:t>Click to edit Master title style</a:t>
            </a:r>
            <a:endParaRPr lang="en-US" dirty="0"/>
          </a:p>
        </p:txBody>
      </p:sp>
    </p:spTree>
    <p:extLst>
      <p:ext uri="{BB962C8B-B14F-4D97-AF65-F5344CB8AC3E}">
        <p14:creationId xmlns:p14="http://schemas.microsoft.com/office/powerpoint/2010/main" val="1278929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cxnSp>
        <p:nvCxnSpPr>
          <p:cNvPr id="5" name="Straight Connector 4"/>
          <p:cNvCxnSpPr>
            <a:cxnSpLocks noChangeShapeType="1"/>
          </p:cNvCxnSpPr>
          <p:nvPr userDrawn="1"/>
        </p:nvCxnSpPr>
        <p:spPr bwMode="auto">
          <a:xfrm>
            <a:off x="0" y="61722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Content Placeholder 2"/>
          <p:cNvSpPr>
            <a:spLocks noGrp="1"/>
          </p:cNvSpPr>
          <p:nvPr>
            <p:ph idx="1"/>
          </p:nvPr>
        </p:nvSpPr>
        <p:spPr>
          <a:xfrm>
            <a:off x="3575050" y="1543050"/>
            <a:ext cx="5111750" cy="4462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4" name="Text Placeholder 3"/>
          <p:cNvSpPr>
            <a:spLocks noGrp="1"/>
          </p:cNvSpPr>
          <p:nvPr>
            <p:ph type="body" sz="half" idx="2"/>
          </p:nvPr>
        </p:nvSpPr>
        <p:spPr>
          <a:xfrm>
            <a:off x="457200" y="1543050"/>
            <a:ext cx="3008313" cy="4400550"/>
          </a:xfrm>
        </p:spPr>
        <p:txBody>
          <a:bodyPr>
            <a:normAutofit/>
          </a:bodyPr>
          <a:lstStyle>
            <a:lvl1pPr marL="0" indent="0">
              <a:buNone/>
              <a:defRPr sz="1800" cap="none">
                <a:solidFill>
                  <a:srgbClr val="43BA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
        <p:nvSpPr>
          <p:cNvPr id="8" name="Title 1"/>
          <p:cNvSpPr>
            <a:spLocks noGrp="1"/>
          </p:cNvSpPr>
          <p:nvPr>
            <p:ph type="title"/>
          </p:nvPr>
        </p:nvSpPr>
        <p:spPr>
          <a:xfrm>
            <a:off x="0" y="0"/>
            <a:ext cx="9144000" cy="1143000"/>
          </a:xfrm>
          <a:solidFill>
            <a:schemeClr val="accent1">
              <a:lumMod val="75000"/>
            </a:schemeClr>
          </a:solidFill>
          <a:effectLst>
            <a:outerShdw blurRad="152400" dist="76200" dir="2700000" algn="tl" rotWithShape="0">
              <a:srgbClr val="000000">
                <a:alpha val="12000"/>
              </a:srgbClr>
            </a:outerShdw>
          </a:effectLst>
        </p:spPr>
        <p:txBody>
          <a:bodyPr/>
          <a:lstStyle>
            <a:lvl1pPr marL="338138" indent="0">
              <a:defRPr/>
            </a:lvl1pPr>
          </a:lstStyle>
          <a:p>
            <a:r>
              <a:rPr lang="en-CA" dirty="0" smtClean="0"/>
              <a:t>Click to edit Master title style</a:t>
            </a:r>
            <a:endParaRPr lang="en-US" dirty="0"/>
          </a:p>
        </p:txBody>
      </p:sp>
    </p:spTree>
    <p:extLst>
      <p:ext uri="{BB962C8B-B14F-4D97-AF65-F5344CB8AC3E}">
        <p14:creationId xmlns:p14="http://schemas.microsoft.com/office/powerpoint/2010/main" val="2291584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a:cxnSpLocks noChangeShapeType="1"/>
          </p:cNvCxnSpPr>
          <p:nvPr userDrawn="1"/>
        </p:nvCxnSpPr>
        <p:spPr bwMode="auto">
          <a:xfrm>
            <a:off x="0" y="61722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a:xfrm>
            <a:off x="457200" y="1701007"/>
            <a:ext cx="4127500" cy="566738"/>
          </a:xfrm>
        </p:spPr>
        <p:txBody>
          <a:bodyPr anchor="b">
            <a:noAutofit/>
          </a:bodyPr>
          <a:lstStyle>
            <a:lvl1pPr algn="l">
              <a:defRPr sz="2400" b="1"/>
            </a:lvl1pPr>
          </a:lstStyle>
          <a:p>
            <a:r>
              <a:rPr lang="en-CA" dirty="0" smtClean="0"/>
              <a:t>Click to edit Master title style</a:t>
            </a:r>
            <a:endParaRPr lang="en-US" dirty="0"/>
          </a:p>
        </p:txBody>
      </p:sp>
      <p:sp>
        <p:nvSpPr>
          <p:cNvPr id="3" name="Picture Placeholder 2"/>
          <p:cNvSpPr>
            <a:spLocks noGrp="1"/>
          </p:cNvSpPr>
          <p:nvPr>
            <p:ph type="pic" idx="1"/>
          </p:nvPr>
        </p:nvSpPr>
        <p:spPr>
          <a:xfrm>
            <a:off x="4762500" y="1600200"/>
            <a:ext cx="4381500" cy="331946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457200" y="2267745"/>
            <a:ext cx="4127500" cy="728662"/>
          </a:xfrm>
        </p:spPr>
        <p:txBody>
          <a:bodyPr>
            <a:normAutofit/>
          </a:bodyPr>
          <a:lstStyle>
            <a:lvl1pPr marL="0" indent="0" algn="l">
              <a:buNone/>
              <a:defRPr sz="16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dirty="0" smtClean="0"/>
              <a:t>Click to edit Master text styles</a:t>
            </a:r>
          </a:p>
        </p:txBody>
      </p:sp>
    </p:spTree>
    <p:extLst>
      <p:ext uri="{BB962C8B-B14F-4D97-AF65-F5344CB8AC3E}">
        <p14:creationId xmlns:p14="http://schemas.microsoft.com/office/powerpoint/2010/main" val="2417040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cxnSp>
        <p:nvCxnSpPr>
          <p:cNvPr id="4" name="Straight Connector 3"/>
          <p:cNvCxnSpPr>
            <a:cxnSpLocks noChangeShapeType="1"/>
          </p:cNvCxnSpPr>
          <p:nvPr userDrawn="1"/>
        </p:nvCxnSpPr>
        <p:spPr bwMode="auto">
          <a:xfrm>
            <a:off x="0" y="6172200"/>
            <a:ext cx="9144000" cy="0"/>
          </a:xfrm>
          <a:prstGeom prst="line">
            <a:avLst/>
          </a:prstGeom>
          <a:noFill/>
          <a:ln w="25400">
            <a:solidFill>
              <a:schemeClr val="accent2"/>
            </a:solidFill>
            <a:round/>
            <a:headEnd/>
            <a:tailEnd/>
          </a:ln>
          <a:effectLst>
            <a:outerShdw blurRad="76200" dist="25400" dir="16200000" rotWithShape="0">
              <a:srgbClr val="808080">
                <a:alpha val="28000"/>
              </a:srgbClr>
            </a:outerShdw>
          </a:effectLst>
          <a:extLst>
            <a:ext uri="{909E8E84-426E-40DD-AFC4-6F175D3DCCD1}">
              <a14:hiddenFill xmlns:a14="http://schemas.microsoft.com/office/drawing/2010/main">
                <a:noFill/>
              </a14:hiddenFill>
            </a:ext>
          </a:extLst>
        </p:spPr>
      </p:cxnSp>
      <p:sp>
        <p:nvSpPr>
          <p:cNvPr id="3" name="Picture Placeholder 2"/>
          <p:cNvSpPr>
            <a:spLocks noGrp="1"/>
          </p:cNvSpPr>
          <p:nvPr>
            <p:ph type="pic" idx="1"/>
          </p:nvPr>
        </p:nvSpPr>
        <p:spPr>
          <a:xfrm>
            <a:off x="0" y="0"/>
            <a:ext cx="9144000" cy="6096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Tree>
    <p:extLst>
      <p:ext uri="{BB962C8B-B14F-4D97-AF65-F5344CB8AC3E}">
        <p14:creationId xmlns:p14="http://schemas.microsoft.com/office/powerpoint/2010/main" val="910294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6172200"/>
          </a:xfrm>
          <a:prstGeom prst="rect">
            <a:avLst/>
          </a:prstGeom>
          <a:solidFill>
            <a:schemeClr val="tx2">
              <a:lumMod val="75000"/>
            </a:schemeClr>
          </a:solidFill>
          <a:ln>
            <a:solidFill>
              <a:schemeClr val="tx2">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Arial" charset="0"/>
                <a:ea typeface="ＭＳ Ｐゴシック" pitchFamily="-110" charset="-128"/>
              </a:defRPr>
            </a:lvl1pPr>
            <a:lvl2pPr marL="37931725" indent="-37474525">
              <a:defRPr>
                <a:solidFill>
                  <a:schemeClr val="tx1"/>
                </a:solidFill>
                <a:latin typeface="Arial" charset="0"/>
                <a:ea typeface="ＭＳ Ｐゴシック" pitchFamily="-110" charset="-128"/>
              </a:defRPr>
            </a:lvl2pPr>
            <a:lvl3pPr>
              <a:defRPr>
                <a:solidFill>
                  <a:schemeClr val="tx1"/>
                </a:solidFill>
                <a:latin typeface="Arial" charset="0"/>
                <a:ea typeface="ＭＳ Ｐゴシック" pitchFamily="-110" charset="-128"/>
              </a:defRPr>
            </a:lvl3pPr>
            <a:lvl4pPr>
              <a:defRPr>
                <a:solidFill>
                  <a:schemeClr val="tx1"/>
                </a:solidFill>
                <a:latin typeface="Arial" charset="0"/>
                <a:ea typeface="ＭＳ Ｐゴシック" pitchFamily="-110" charset="-128"/>
              </a:defRPr>
            </a:lvl4pPr>
            <a:lvl5pPr>
              <a:defRPr>
                <a:solidFill>
                  <a:schemeClr val="tx1"/>
                </a:solidFill>
                <a:latin typeface="Arial" charset="0"/>
                <a:ea typeface="ＭＳ Ｐゴシック" pitchFamily="-110" charset="-128"/>
              </a:defRPr>
            </a:lvl5pPr>
            <a:lvl6pPr marL="457200" fontAlgn="base">
              <a:spcBef>
                <a:spcPct val="0"/>
              </a:spcBef>
              <a:spcAft>
                <a:spcPct val="0"/>
              </a:spcAft>
              <a:defRPr>
                <a:solidFill>
                  <a:schemeClr val="tx1"/>
                </a:solidFill>
                <a:latin typeface="Arial" charset="0"/>
                <a:ea typeface="ＭＳ Ｐゴシック" pitchFamily="-110" charset="-128"/>
              </a:defRPr>
            </a:lvl6pPr>
            <a:lvl7pPr marL="914400" fontAlgn="base">
              <a:spcBef>
                <a:spcPct val="0"/>
              </a:spcBef>
              <a:spcAft>
                <a:spcPct val="0"/>
              </a:spcAft>
              <a:defRPr>
                <a:solidFill>
                  <a:schemeClr val="tx1"/>
                </a:solidFill>
                <a:latin typeface="Arial" charset="0"/>
                <a:ea typeface="ＭＳ Ｐゴシック" pitchFamily="-110" charset="-128"/>
              </a:defRPr>
            </a:lvl7pPr>
            <a:lvl8pPr marL="1371600" fontAlgn="base">
              <a:spcBef>
                <a:spcPct val="0"/>
              </a:spcBef>
              <a:spcAft>
                <a:spcPct val="0"/>
              </a:spcAft>
              <a:defRPr>
                <a:solidFill>
                  <a:schemeClr val="tx1"/>
                </a:solidFill>
                <a:latin typeface="Arial" charset="0"/>
                <a:ea typeface="ＭＳ Ｐゴシック" pitchFamily="-110" charset="-128"/>
              </a:defRPr>
            </a:lvl8pPr>
            <a:lvl9pPr marL="1828800" fontAlgn="base">
              <a:spcBef>
                <a:spcPct val="0"/>
              </a:spcBef>
              <a:spcAft>
                <a:spcPct val="0"/>
              </a:spcAft>
              <a:defRPr>
                <a:solidFill>
                  <a:schemeClr val="tx1"/>
                </a:solidFill>
                <a:latin typeface="Arial" charset="0"/>
                <a:ea typeface="ＭＳ Ｐゴシック" pitchFamily="-110" charset="-128"/>
              </a:defRPr>
            </a:lvl9pPr>
          </a:lstStyle>
          <a:p>
            <a:pPr algn="ctr" eaLnBrk="1" hangingPunct="1">
              <a:defRPr/>
            </a:pPr>
            <a:endParaRPr lang="en-US" altLang="en-US" smtClean="0">
              <a:solidFill>
                <a:srgbClr val="FFFFFF"/>
              </a:solidFill>
            </a:endParaRPr>
          </a:p>
        </p:txBody>
      </p:sp>
      <p:sp>
        <p:nvSpPr>
          <p:cNvPr id="2" name="Title Placeholder 1"/>
          <p:cNvSpPr>
            <a:spLocks noGrp="1"/>
          </p:cNvSpPr>
          <p:nvPr>
            <p:ph type="title"/>
          </p:nvPr>
        </p:nvSpPr>
        <p:spPr>
          <a:xfrm>
            <a:off x="457200" y="274638"/>
            <a:ext cx="82296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15" descr="aci_tagline.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740525" y="6396038"/>
            <a:ext cx="21748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7"/>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2400" y="6276975"/>
            <a:ext cx="31242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Lst>
  <p:timing>
    <p:tnLst>
      <p:par>
        <p:cTn id="1" dur="indefinite" restart="never" nodeType="tmRoot"/>
      </p:par>
    </p:tnLst>
  </p:timing>
  <p:txStyles>
    <p:titleStyle>
      <a:lvl1pPr algn="l" defTabSz="457200" rtl="0" eaLnBrk="0" fontAlgn="base" hangingPunct="0">
        <a:spcBef>
          <a:spcPct val="0"/>
        </a:spcBef>
        <a:spcAft>
          <a:spcPct val="0"/>
        </a:spcAft>
        <a:defRPr sz="3200" kern="1200">
          <a:solidFill>
            <a:schemeClr val="bg1"/>
          </a:solidFill>
          <a:effectLst>
            <a:outerShdw blurRad="50800" dist="38100" dir="2700000" algn="tl" rotWithShape="0">
              <a:srgbClr val="000000">
                <a:alpha val="43000"/>
              </a:srgbClr>
            </a:outerShdw>
          </a:effectLst>
          <a:latin typeface="+mj-lt"/>
          <a:ea typeface="MS PGothic" panose="020B0600070205080204" pitchFamily="34" charset="-128"/>
          <a:cs typeface="+mj-cs"/>
        </a:defRPr>
      </a:lvl1pPr>
      <a:lvl2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2pPr>
      <a:lvl3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3pPr>
      <a:lvl4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4pPr>
      <a:lvl5pPr algn="l" defTabSz="457200" rtl="0" eaLnBrk="0" fontAlgn="base" hangingPunct="0">
        <a:spcBef>
          <a:spcPct val="0"/>
        </a:spcBef>
        <a:spcAft>
          <a:spcPct val="0"/>
        </a:spcAft>
        <a:defRPr sz="3200">
          <a:solidFill>
            <a:schemeClr val="bg1"/>
          </a:solidFill>
          <a:latin typeface="Arial" charset="0"/>
          <a:ea typeface="MS PGothic" panose="020B0600070205080204" pitchFamily="34" charset="-128"/>
        </a:defRPr>
      </a:lvl5pPr>
      <a:lvl6pPr marL="457200" algn="l" defTabSz="457200" rtl="0" fontAlgn="base">
        <a:spcBef>
          <a:spcPct val="0"/>
        </a:spcBef>
        <a:spcAft>
          <a:spcPct val="0"/>
        </a:spcAft>
        <a:defRPr sz="3200">
          <a:solidFill>
            <a:schemeClr val="bg1"/>
          </a:solidFill>
          <a:latin typeface="Arial" charset="0"/>
          <a:ea typeface="ＭＳ Ｐゴシック" pitchFamily="-110" charset="-128"/>
        </a:defRPr>
      </a:lvl6pPr>
      <a:lvl7pPr marL="914400" algn="l" defTabSz="457200" rtl="0" fontAlgn="base">
        <a:spcBef>
          <a:spcPct val="0"/>
        </a:spcBef>
        <a:spcAft>
          <a:spcPct val="0"/>
        </a:spcAft>
        <a:defRPr sz="3200">
          <a:solidFill>
            <a:schemeClr val="bg1"/>
          </a:solidFill>
          <a:latin typeface="Arial" charset="0"/>
          <a:ea typeface="ＭＳ Ｐゴシック" pitchFamily="-110" charset="-128"/>
        </a:defRPr>
      </a:lvl7pPr>
      <a:lvl8pPr marL="1371600" algn="l" defTabSz="457200" rtl="0" fontAlgn="base">
        <a:spcBef>
          <a:spcPct val="0"/>
        </a:spcBef>
        <a:spcAft>
          <a:spcPct val="0"/>
        </a:spcAft>
        <a:defRPr sz="3200">
          <a:solidFill>
            <a:schemeClr val="bg1"/>
          </a:solidFill>
          <a:latin typeface="Arial" charset="0"/>
          <a:ea typeface="ＭＳ Ｐゴシック" pitchFamily="-110" charset="-128"/>
        </a:defRPr>
      </a:lvl8pPr>
      <a:lvl9pPr marL="1828800" algn="l" defTabSz="457200" rtl="0" fontAlgn="base">
        <a:spcBef>
          <a:spcPct val="0"/>
        </a:spcBef>
        <a:spcAft>
          <a:spcPct val="0"/>
        </a:spcAft>
        <a:defRPr sz="3200">
          <a:solidFill>
            <a:schemeClr val="bg1"/>
          </a:solidFill>
          <a:latin typeface="Arial" charset="0"/>
          <a:ea typeface="ＭＳ Ｐゴシック" pitchFamily="-110" charset="-128"/>
        </a:defRPr>
      </a:lvl9pPr>
    </p:titleStyle>
    <p:bodyStyle>
      <a:lvl1pPr marL="406400" indent="-228600" algn="l" defTabSz="457200" rtl="0" eaLnBrk="0" fontAlgn="base" hangingPunct="0">
        <a:spcBef>
          <a:spcPct val="20000"/>
        </a:spcBef>
        <a:spcAft>
          <a:spcPct val="0"/>
        </a:spcAft>
        <a:buClr>
          <a:srgbClr val="F5821F"/>
        </a:buClr>
        <a:buFont typeface="Arial" charset="0"/>
        <a:buChar char="•"/>
        <a:defRPr sz="2800" kern="1200">
          <a:solidFill>
            <a:srgbClr val="FFFFFF"/>
          </a:solidFill>
          <a:latin typeface="+mn-lt"/>
          <a:ea typeface="MS PGothic" panose="020B0600070205080204" pitchFamily="34" charset="-128"/>
          <a:cs typeface="+mn-cs"/>
        </a:defRPr>
      </a:lvl1pPr>
      <a:lvl2pPr marL="800100" indent="-393700" algn="l" defTabSz="457200" rtl="0" eaLnBrk="0" fontAlgn="base" hangingPunct="0">
        <a:spcBef>
          <a:spcPct val="20000"/>
        </a:spcBef>
        <a:spcAft>
          <a:spcPct val="0"/>
        </a:spcAft>
        <a:buClr>
          <a:srgbClr val="F5821F"/>
        </a:buClr>
        <a:defRPr sz="2800" kern="1200">
          <a:solidFill>
            <a:srgbClr val="C6C7C8"/>
          </a:solidFill>
          <a:latin typeface="+mn-lt"/>
          <a:ea typeface="MS PGothic" panose="020B0600070205080204" pitchFamily="34" charset="-128"/>
          <a:cs typeface="+mn-cs"/>
        </a:defRPr>
      </a:lvl2pPr>
      <a:lvl3pPr marL="406400" indent="-228600" algn="l" defTabSz="457200" rtl="0" eaLnBrk="0" fontAlgn="base" hangingPunct="0">
        <a:spcBef>
          <a:spcPct val="20000"/>
        </a:spcBef>
        <a:spcAft>
          <a:spcPct val="0"/>
        </a:spcAft>
        <a:buClr>
          <a:srgbClr val="51B848"/>
        </a:buClr>
        <a:buFont typeface="Arial" charset="0"/>
        <a:buChar char="•"/>
        <a:defRPr sz="2400" kern="1200">
          <a:solidFill>
            <a:srgbClr val="FFFFFF"/>
          </a:solidFill>
          <a:latin typeface="+mn-lt"/>
          <a:ea typeface="MS PGothic" panose="020B0600070205080204" pitchFamily="34" charset="-128"/>
          <a:cs typeface="+mn-cs"/>
        </a:defRPr>
      </a:lvl3pPr>
      <a:lvl4pPr marL="571500" indent="-165100" algn="l" defTabSz="457200" rtl="0" eaLnBrk="0" fontAlgn="base" hangingPunct="0">
        <a:spcBef>
          <a:spcPct val="20000"/>
        </a:spcBef>
        <a:spcAft>
          <a:spcPct val="0"/>
        </a:spcAft>
        <a:defRPr sz="2000" kern="1200">
          <a:solidFill>
            <a:srgbClr val="FFFFFF"/>
          </a:solidFill>
          <a:latin typeface="+mn-lt"/>
          <a:ea typeface="MS PGothic" panose="020B0600070205080204" pitchFamily="34" charset="-128"/>
          <a:cs typeface="+mn-cs"/>
        </a:defRPr>
      </a:lvl4pPr>
      <a:lvl5pPr marL="406400" indent="-228600" algn="l" defTabSz="457200" rtl="0" eaLnBrk="0" fontAlgn="base" hangingPunct="0">
        <a:spcBef>
          <a:spcPct val="20000"/>
        </a:spcBef>
        <a:spcAft>
          <a:spcPct val="0"/>
        </a:spcAft>
        <a:buClr>
          <a:schemeClr val="accent2"/>
        </a:buClr>
        <a:buFont typeface="Arial" charset="0"/>
        <a:buChar char="»"/>
        <a:defRPr sz="2000" kern="1200">
          <a:solidFill>
            <a:srgbClr val="FFFFFF"/>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G"/><Relationship Id="rId7" Type="http://schemas.openxmlformats.org/officeDocument/2006/relationships/image" Target="../media/image28.emf"/><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01166"/>
          </a:xfrm>
          <a:prstGeom prst="rect">
            <a:avLst/>
          </a:prstGeom>
        </p:spPr>
      </p:pic>
      <p:sp>
        <p:nvSpPr>
          <p:cNvPr id="9" name="TextBox 8"/>
          <p:cNvSpPr txBox="1"/>
          <p:nvPr/>
        </p:nvSpPr>
        <p:spPr>
          <a:xfrm>
            <a:off x="469900" y="685800"/>
            <a:ext cx="8204200" cy="1323439"/>
          </a:xfrm>
          <a:prstGeom prst="rect">
            <a:avLst/>
          </a:prstGeom>
          <a:noFill/>
        </p:spPr>
        <p:txBody>
          <a:bodyPr wrap="square" rtlCol="0">
            <a:spAutoFit/>
          </a:bodyPr>
          <a:lstStyle/>
          <a:p>
            <a:pPr algn="ctr"/>
            <a:r>
              <a:rPr lang="en-US" sz="4000" dirty="0" smtClean="0">
                <a:solidFill>
                  <a:srgbClr val="39460E"/>
                </a:solidFill>
              </a:rPr>
              <a:t>A Few Moments About the American Concrete Institute</a:t>
            </a:r>
            <a:endParaRPr lang="en-US" sz="4000" dirty="0">
              <a:solidFill>
                <a:srgbClr val="39460E"/>
              </a:solidFil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175"/>
            <a:ext cx="9144000" cy="4422775"/>
          </a:xfrm>
          <a:prstGeom prst="rect">
            <a:avLst/>
          </a:prstGeom>
          <a:solidFill>
            <a:srgbClr val="00A24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6000" dirty="0">
              <a:solidFill>
                <a:prstClr val="white"/>
              </a:solidFill>
              <a:latin typeface="Calibri" panose="020F050202020403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55"/>
            <a:ext cx="9144000" cy="6096000"/>
          </a:xfrm>
          <a:prstGeom prst="rect">
            <a:avLst/>
          </a:prstGeom>
        </p:spPr>
      </p:pic>
      <p:sp>
        <p:nvSpPr>
          <p:cNvPr id="2" name="Rectangle 1"/>
          <p:cNvSpPr/>
          <p:nvPr/>
        </p:nvSpPr>
        <p:spPr>
          <a:xfrm>
            <a:off x="0" y="3581970"/>
            <a:ext cx="9144000" cy="25908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Content Placeholder 2"/>
          <p:cNvSpPr txBox="1">
            <a:spLocks/>
          </p:cNvSpPr>
          <p:nvPr/>
        </p:nvSpPr>
        <p:spPr bwMode="auto">
          <a:xfrm>
            <a:off x="2590800" y="172386"/>
            <a:ext cx="3353197" cy="956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25000" lnSpcReduction="20000"/>
          </a:bodyPr>
          <a:lstStyle>
            <a:lvl1pPr marL="0" indent="0" algn="l" defTabSz="457200" rtl="0" eaLnBrk="0" fontAlgn="base" hangingPunct="0">
              <a:spcBef>
                <a:spcPct val="20000"/>
              </a:spcBef>
              <a:spcAft>
                <a:spcPct val="0"/>
              </a:spcAft>
              <a:buClr>
                <a:srgbClr val="F5821F"/>
              </a:buClr>
              <a:buFont typeface="Arial" charset="0"/>
              <a:buNone/>
              <a:defRPr sz="3200" kern="1200">
                <a:solidFill>
                  <a:srgbClr val="FFFFFF"/>
                </a:solidFill>
                <a:latin typeface="+mn-lt"/>
                <a:ea typeface="MS PGothic" panose="020B0600070205080204" pitchFamily="34" charset="-128"/>
                <a:cs typeface="+mn-cs"/>
              </a:defRPr>
            </a:lvl1pPr>
            <a:lvl2pPr marL="457200" indent="0" algn="l" defTabSz="457200" rtl="0" eaLnBrk="0" fontAlgn="base" hangingPunct="0">
              <a:spcBef>
                <a:spcPct val="20000"/>
              </a:spcBef>
              <a:spcAft>
                <a:spcPct val="0"/>
              </a:spcAft>
              <a:buClr>
                <a:srgbClr val="F5821F"/>
              </a:buClr>
              <a:buNone/>
              <a:defRPr sz="2800" kern="1200">
                <a:solidFill>
                  <a:srgbClr val="C6C7C8"/>
                </a:solidFill>
                <a:latin typeface="+mn-lt"/>
                <a:ea typeface="MS PGothic" panose="020B0600070205080204" pitchFamily="34" charset="-128"/>
                <a:cs typeface="+mn-cs"/>
              </a:defRPr>
            </a:lvl2pPr>
            <a:lvl3pPr marL="914400" indent="0" algn="l" defTabSz="457200" rtl="0" eaLnBrk="0" fontAlgn="base" hangingPunct="0">
              <a:spcBef>
                <a:spcPct val="20000"/>
              </a:spcBef>
              <a:spcAft>
                <a:spcPct val="0"/>
              </a:spcAft>
              <a:buClr>
                <a:srgbClr val="51B848"/>
              </a:buClr>
              <a:buFont typeface="Arial" charset="0"/>
              <a:buNone/>
              <a:defRPr sz="2400" kern="1200">
                <a:solidFill>
                  <a:srgbClr val="FFFFFF"/>
                </a:solidFill>
                <a:latin typeface="+mn-lt"/>
                <a:ea typeface="MS PGothic" panose="020B0600070205080204" pitchFamily="34" charset="-128"/>
                <a:cs typeface="+mn-cs"/>
              </a:defRPr>
            </a:lvl3pPr>
            <a:lvl4pPr marL="1371600" indent="0" algn="l" defTabSz="457200" rtl="0" eaLnBrk="0" fontAlgn="base" hangingPunct="0">
              <a:spcBef>
                <a:spcPct val="20000"/>
              </a:spcBef>
              <a:spcAft>
                <a:spcPct val="0"/>
              </a:spcAft>
              <a:buNone/>
              <a:defRPr sz="2000" kern="1200">
                <a:solidFill>
                  <a:srgbClr val="FFFFFF"/>
                </a:solidFill>
                <a:latin typeface="+mn-lt"/>
                <a:ea typeface="MS PGothic" panose="020B0600070205080204" pitchFamily="34" charset="-128"/>
                <a:cs typeface="+mn-cs"/>
              </a:defRPr>
            </a:lvl4pPr>
            <a:lvl5pPr marL="1828800" indent="0" algn="l" defTabSz="457200" rtl="0" eaLnBrk="0" fontAlgn="base" hangingPunct="0">
              <a:spcBef>
                <a:spcPct val="20000"/>
              </a:spcBef>
              <a:spcAft>
                <a:spcPct val="0"/>
              </a:spcAft>
              <a:buClr>
                <a:schemeClr val="accent2"/>
              </a:buClr>
              <a:buFont typeface="Arial" charset="0"/>
              <a:buNone/>
              <a:defRPr sz="2000" kern="1200">
                <a:solidFill>
                  <a:srgbClr val="FFFFFF"/>
                </a:solidFill>
                <a:latin typeface="+mn-lt"/>
                <a:ea typeface="MS PGothic" panose="020B0600070205080204" pitchFamily="34" charset="-128"/>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20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20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2000" kern="1200">
                <a:solidFill>
                  <a:schemeClr val="tx1"/>
                </a:solidFill>
                <a:latin typeface="+mn-lt"/>
                <a:ea typeface="+mn-ea"/>
                <a:cs typeface="+mn-cs"/>
              </a:defRPr>
            </a:lvl9pPr>
          </a:lstStyle>
          <a:p>
            <a:pPr algn="ctr"/>
            <a:r>
              <a:rPr lang="en-US" sz="21600" i="1" dirty="0" smtClean="0">
                <a:latin typeface="Times New Roman" pitchFamily="18" charset="0"/>
                <a:cs typeface="Times New Roman" pitchFamily="18" charset="0"/>
              </a:rPr>
              <a:t>Thank you</a:t>
            </a:r>
          </a:p>
          <a:p>
            <a:pPr algn="ctr"/>
            <a:endParaRPr lang="en-US" sz="4300" i="1" dirty="0" smtClean="0">
              <a:latin typeface="Times New Roman" pitchFamily="18" charset="0"/>
              <a:cs typeface="Times New Roman" pitchFamily="18" charset="0"/>
            </a:endParaRPr>
          </a:p>
          <a:p>
            <a:pPr algn="ctr"/>
            <a:r>
              <a:rPr lang="en-US" sz="2000" i="1" dirty="0" smtClean="0">
                <a:latin typeface="Times New Roman" pitchFamily="18" charset="0"/>
                <a:cs typeface="Times New Roman" pitchFamily="18" charset="0"/>
              </a:rPr>
              <a:t> </a:t>
            </a:r>
          </a:p>
          <a:p>
            <a:endParaRPr lang="en-US" dirty="0"/>
          </a:p>
        </p:txBody>
      </p:sp>
      <p:pic>
        <p:nvPicPr>
          <p:cNvPr id="6" name="Picture 2" descr="http://simplyzesty.com/wp-content/uploads/2011/07/facebook_logo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119" y="5054822"/>
            <a:ext cx="551578" cy="5515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icrontic.com/uploads/2009/06/twitter-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7958" y="5071022"/>
            <a:ext cx="558474" cy="5584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ts4.mm.bing.net/images/thumbnail.aspx?q=4539750931498511&amp;id=f3adb8d07256b8ff96b9f3cb7562d450&amp;url=http%3a%2f%2fdirecthitmarketing.com%2fimages%2fimagefiles%2flinkedin_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98283" y="5054822"/>
            <a:ext cx="548939" cy="5839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7"/>
          <a:stretch>
            <a:fillRect/>
          </a:stretch>
        </p:blipFill>
        <p:spPr>
          <a:xfrm>
            <a:off x="5791347" y="5107646"/>
            <a:ext cx="2209653" cy="422555"/>
          </a:xfrm>
          <a:prstGeom prst="rect">
            <a:avLst/>
          </a:prstGeom>
        </p:spPr>
      </p:pic>
      <p:sp>
        <p:nvSpPr>
          <p:cNvPr id="9" name="AutoShape 2" descr="Image result for instagram logo png"/>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0645" y="5071022"/>
            <a:ext cx="528820" cy="528820"/>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6266" y="5054161"/>
            <a:ext cx="575335" cy="575335"/>
          </a:xfrm>
          <a:prstGeom prst="rect">
            <a:avLst/>
          </a:prstGeom>
        </p:spPr>
      </p:pic>
      <p:sp>
        <p:nvSpPr>
          <p:cNvPr id="15" name="TextBox 14"/>
          <p:cNvSpPr txBox="1"/>
          <p:nvPr/>
        </p:nvSpPr>
        <p:spPr>
          <a:xfrm>
            <a:off x="762000" y="3581970"/>
            <a:ext cx="7696200" cy="1107996"/>
          </a:xfrm>
          <a:prstGeom prst="rect">
            <a:avLst/>
          </a:prstGeom>
          <a:noFill/>
        </p:spPr>
        <p:txBody>
          <a:bodyPr wrap="square" rtlCol="0">
            <a:spAutoFit/>
          </a:bodyPr>
          <a:lstStyle/>
          <a:p>
            <a:pPr algn="ctr"/>
            <a:r>
              <a:rPr lang="en-US" sz="2400" i="1" dirty="0">
                <a:latin typeface="Times New Roman" pitchFamily="18" charset="0"/>
                <a:cs typeface="Times New Roman" pitchFamily="18" charset="0"/>
              </a:rPr>
              <a:t>For the most up-to-date information, please visit the American Concrete Institute at: </a:t>
            </a:r>
            <a:r>
              <a:rPr lang="en-US" sz="2400" b="1" i="1" u="sng" dirty="0">
                <a:latin typeface="Times New Roman" pitchFamily="18" charset="0"/>
                <a:cs typeface="Times New Roman" pitchFamily="18" charset="0"/>
              </a:rPr>
              <a:t>www.concrete.org</a:t>
            </a:r>
            <a:r>
              <a:rPr lang="en-US" sz="2400" b="1" i="1" dirty="0">
                <a:latin typeface="Times New Roman" pitchFamily="18" charset="0"/>
                <a:cs typeface="Times New Roman" pitchFamily="18" charset="0"/>
              </a:rPr>
              <a:t>.</a:t>
            </a:r>
            <a:r>
              <a:rPr lang="en-US" sz="2400" i="1" u="sng" dirty="0">
                <a:latin typeface="Times New Roman" pitchFamily="18" charset="0"/>
                <a:cs typeface="Times New Roman" pitchFamily="18" charset="0"/>
              </a:rPr>
              <a:t> </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172200"/>
          </a:xfrm>
          <a:prstGeom prst="rect">
            <a:avLst/>
          </a:prstGeom>
          <a:solidFill>
            <a:srgbClr val="007DC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4000" dirty="0">
              <a:solidFill>
                <a:prstClr val="white"/>
              </a:solidFill>
              <a:latin typeface="Calibri" panose="020F0502020204030204" pitchFamily="34" charset="0"/>
            </a:endParaRPr>
          </a:p>
        </p:txBody>
      </p:sp>
      <p:sp>
        <p:nvSpPr>
          <p:cNvPr id="2" name="TextBox 1"/>
          <p:cNvSpPr txBox="1"/>
          <p:nvPr/>
        </p:nvSpPr>
        <p:spPr>
          <a:xfrm>
            <a:off x="800100" y="848264"/>
            <a:ext cx="7543800" cy="4339650"/>
          </a:xfrm>
          <a:prstGeom prst="rect">
            <a:avLst/>
          </a:prstGeom>
          <a:noFill/>
        </p:spPr>
        <p:txBody>
          <a:bodyPr wrap="square" rtlCol="0">
            <a:spAutoFit/>
          </a:bodyPr>
          <a:lstStyle/>
          <a:p>
            <a:pPr algn="ctr"/>
            <a:r>
              <a:rPr lang="en-US" sz="4000" i="1" dirty="0">
                <a:solidFill>
                  <a:schemeClr val="bg1"/>
                </a:solidFill>
                <a:latin typeface="Times New Roman" panose="02020603050405020304" pitchFamily="18" charset="0"/>
                <a:cs typeface="Times New Roman" panose="02020603050405020304" pitchFamily="18" charset="0"/>
              </a:rPr>
              <a:t>ACI envisions a future where everyone has the knowledge needed to use concrete effectively to meet the demands of a changing world</a:t>
            </a:r>
            <a:r>
              <a:rPr lang="en-US" sz="4000" i="1" dirty="0" smtClean="0">
                <a:solidFill>
                  <a:schemeClr val="bg1"/>
                </a:solidFill>
                <a:latin typeface="Times New Roman" panose="02020603050405020304" pitchFamily="18" charset="0"/>
                <a:cs typeface="Times New Roman" panose="02020603050405020304" pitchFamily="18" charset="0"/>
              </a:rPr>
              <a:t>.</a:t>
            </a:r>
          </a:p>
          <a:p>
            <a:pPr algn="ctr">
              <a:spcAft>
                <a:spcPts val="600"/>
              </a:spcAft>
            </a:pPr>
            <a:endParaRPr lang="en-US" sz="2400" dirty="0" smtClean="0">
              <a:solidFill>
                <a:schemeClr val="bg1"/>
              </a:solidFill>
              <a:latin typeface="+mn-lt"/>
              <a:cs typeface="Times New Roman" panose="02020603050405020304" pitchFamily="18" charset="0"/>
            </a:endParaRPr>
          </a:p>
          <a:p>
            <a:pPr algn="ctr">
              <a:spcAft>
                <a:spcPts val="1800"/>
              </a:spcAft>
            </a:pPr>
            <a:r>
              <a:rPr lang="en-US" sz="2400" dirty="0" smtClean="0">
                <a:solidFill>
                  <a:schemeClr val="bg1"/>
                </a:solidFill>
                <a:latin typeface="+mn-lt"/>
                <a:cs typeface="Times New Roman" panose="02020603050405020304" pitchFamily="18" charset="0"/>
              </a:rPr>
              <a:t>* * * * *</a:t>
            </a:r>
          </a:p>
          <a:p>
            <a:pPr algn="ctr"/>
            <a:r>
              <a:rPr lang="en-US" sz="2400" dirty="0" smtClean="0">
                <a:solidFill>
                  <a:schemeClr val="bg1"/>
                </a:solidFill>
                <a:latin typeface="+mn-lt"/>
                <a:cs typeface="Times New Roman" panose="02020603050405020304" pitchFamily="18" charset="0"/>
              </a:rPr>
              <a:t>ACI </a:t>
            </a:r>
            <a:r>
              <a:rPr lang="en-US" sz="2400" dirty="0">
                <a:solidFill>
                  <a:schemeClr val="bg1"/>
                </a:solidFill>
                <a:latin typeface="+mn-lt"/>
                <a:cs typeface="Times New Roman" panose="02020603050405020304" pitchFamily="18" charset="0"/>
              </a:rPr>
              <a:t>develops and disseminates consensus-based knowledge on concrete and its uses.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3048" y="0"/>
            <a:ext cx="9153144" cy="61722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3048" y="609600"/>
            <a:ext cx="9140952" cy="5509200"/>
          </a:xfrm>
          <a:prstGeom prst="rect">
            <a:avLst/>
          </a:prstGeom>
          <a:noFill/>
        </p:spPr>
        <p:txBody>
          <a:bodyPr wrap="square" rtlCol="0">
            <a:spAutoFit/>
          </a:bodyPr>
          <a:lstStyle/>
          <a:p>
            <a:endParaRPr lang="en-US" dirty="0"/>
          </a:p>
          <a:p>
            <a:r>
              <a:rPr lang="en-US" sz="2000" dirty="0" smtClean="0"/>
              <a:t>Founded in 1904 and headquartered in Farmington Hills, Michigan, USA. ACI is a leading authority for the development of: </a:t>
            </a:r>
          </a:p>
          <a:p>
            <a:endParaRPr lang="en-US" sz="2000" dirty="0"/>
          </a:p>
          <a:p>
            <a:pPr marL="285750" indent="-285750">
              <a:buFont typeface="Arial" panose="020B0604020202020204" pitchFamily="34" charset="0"/>
              <a:buChar char="•"/>
            </a:pPr>
            <a:r>
              <a:rPr lang="en-US" sz="2000" dirty="0" smtClean="0"/>
              <a:t>Consensus based standards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Technical resources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Educational programs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Design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Construction 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Materials </a:t>
            </a:r>
          </a:p>
          <a:p>
            <a:endParaRPr lang="en-US" dirty="0" smtClean="0"/>
          </a:p>
          <a:p>
            <a:endParaRPr lang="en-US" dirty="0" smtClean="0"/>
          </a:p>
          <a:p>
            <a:pPr algn="ctr"/>
            <a:r>
              <a:rPr lang="en-US" sz="2000" i="1" dirty="0" smtClean="0">
                <a:solidFill>
                  <a:schemeClr val="bg1">
                    <a:lumMod val="50000"/>
                  </a:schemeClr>
                </a:solidFill>
                <a:latin typeface="Times New Roman" panose="02020603050405020304" pitchFamily="18" charset="0"/>
                <a:cs typeface="Times New Roman" panose="02020603050405020304" pitchFamily="18" charset="0"/>
              </a:rPr>
              <a:t>ACI is committed to the development and distribution of the best practices of concrete</a:t>
            </a:r>
            <a:endParaRPr lang="en-US" sz="2000" i="1" dirty="0">
              <a:solidFill>
                <a:schemeClr val="bg1">
                  <a:lumMod val="50000"/>
                </a:schemeClr>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048" y="86676"/>
            <a:ext cx="8763000" cy="769441"/>
          </a:xfrm>
          <a:prstGeom prst="rect">
            <a:avLst/>
          </a:prstGeom>
          <a:noFill/>
        </p:spPr>
        <p:txBody>
          <a:bodyPr wrap="square" rtlCol="0">
            <a:spAutoFit/>
          </a:bodyPr>
          <a:lstStyle/>
          <a:p>
            <a:pPr algn="ctr"/>
            <a:r>
              <a:rPr lang="en-US" sz="4400" dirty="0" smtClean="0">
                <a:solidFill>
                  <a:srgbClr val="2391D2"/>
                </a:solidFill>
                <a:latin typeface="Times New Roman" panose="02020603050405020304" pitchFamily="18" charset="0"/>
                <a:cs typeface="Times New Roman" panose="02020603050405020304" pitchFamily="18" charset="0"/>
              </a:rPr>
              <a:t>About ACI</a:t>
            </a:r>
            <a:endParaRPr lang="en-US" sz="4400" dirty="0">
              <a:solidFill>
                <a:srgbClr val="2391D2"/>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499563"/>
            <a:ext cx="4343400" cy="3767381"/>
          </a:xfrm>
          <a:prstGeom prst="rect">
            <a:avLst/>
          </a:prstGeom>
          <a:effectLst>
            <a:softEdge rad="76200"/>
          </a:effectLst>
        </p:spPr>
      </p:pic>
    </p:spTree>
    <p:extLst>
      <p:ext uri="{BB962C8B-B14F-4D97-AF65-F5344CB8AC3E}">
        <p14:creationId xmlns:p14="http://schemas.microsoft.com/office/powerpoint/2010/main" val="42266709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1727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187" y="422662"/>
            <a:ext cx="1099976" cy="1099976"/>
          </a:xfrm>
          <a:prstGeom prst="rect">
            <a:avLst/>
          </a:prstGeom>
        </p:spPr>
      </p:pic>
      <p:pic>
        <p:nvPicPr>
          <p:cNvPr id="8" name="Picture 7"/>
          <p:cNvPicPr>
            <a:picLocks noChangeAspect="1"/>
          </p:cNvPicPr>
          <p:nvPr/>
        </p:nvPicPr>
        <p:blipFill>
          <a:blip r:embed="rId4"/>
          <a:stretch>
            <a:fillRect/>
          </a:stretch>
        </p:blipFill>
        <p:spPr>
          <a:xfrm>
            <a:off x="5806151" y="422662"/>
            <a:ext cx="1116545" cy="1204422"/>
          </a:xfrm>
          <a:prstGeom prst="rect">
            <a:avLst/>
          </a:prstGeom>
        </p:spPr>
      </p:pic>
      <p:pic>
        <p:nvPicPr>
          <p:cNvPr id="9" name="Picture 8"/>
          <p:cNvPicPr>
            <a:picLocks noChangeAspect="1"/>
          </p:cNvPicPr>
          <p:nvPr/>
        </p:nvPicPr>
        <p:blipFill>
          <a:blip r:embed="rId5"/>
          <a:stretch>
            <a:fillRect/>
          </a:stretch>
        </p:blipFill>
        <p:spPr>
          <a:xfrm>
            <a:off x="6646428" y="2982700"/>
            <a:ext cx="1618825" cy="1618825"/>
          </a:xfrm>
          <a:prstGeom prst="rect">
            <a:avLst/>
          </a:prstGeom>
        </p:spPr>
      </p:pic>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878910" y="3207412"/>
            <a:ext cx="1524000" cy="1132630"/>
          </a:xfrm>
          <a:prstGeom prst="rect">
            <a:avLst/>
          </a:prstGeom>
          <a:solidFill>
            <a:srgbClr val="C00000"/>
          </a:solidFill>
        </p:spPr>
      </p:pic>
      <p:pic>
        <p:nvPicPr>
          <p:cNvPr id="11" name="Picture 10"/>
          <p:cNvPicPr>
            <a:picLocks noChangeAspect="1"/>
          </p:cNvPicPr>
          <p:nvPr/>
        </p:nvPicPr>
        <p:blipFill rotWithShape="1">
          <a:blip r:embed="rId8"/>
          <a:srcRect l="29736" t="17569" r="30720" b="37182"/>
          <a:stretch/>
        </p:blipFill>
        <p:spPr>
          <a:xfrm>
            <a:off x="4039901" y="3108604"/>
            <a:ext cx="1064197" cy="1330247"/>
          </a:xfrm>
          <a:prstGeom prst="rect">
            <a:avLst/>
          </a:prstGeom>
        </p:spPr>
      </p:pic>
      <p:sp>
        <p:nvSpPr>
          <p:cNvPr id="12" name="TextBox 11"/>
          <p:cNvSpPr txBox="1"/>
          <p:nvPr/>
        </p:nvSpPr>
        <p:spPr>
          <a:xfrm rot="5400000">
            <a:off x="2270769" y="1247409"/>
            <a:ext cx="461665" cy="1460624"/>
          </a:xfrm>
          <a:prstGeom prst="rect">
            <a:avLst/>
          </a:prstGeom>
          <a:noFill/>
        </p:spPr>
        <p:txBody>
          <a:bodyPr vert="vert270" wrap="square" rtlCol="0">
            <a:spAutoFit/>
          </a:bodyPr>
          <a:lstStyle/>
          <a:p>
            <a:pPr algn="r"/>
            <a:r>
              <a:rPr lang="en-US" dirty="0" smtClean="0">
                <a:latin typeface="+mn-lt"/>
              </a:rPr>
              <a:t>Membership</a:t>
            </a:r>
          </a:p>
        </p:txBody>
      </p:sp>
      <p:sp>
        <p:nvSpPr>
          <p:cNvPr id="13" name="TextBox 12"/>
          <p:cNvSpPr txBox="1"/>
          <p:nvPr/>
        </p:nvSpPr>
        <p:spPr>
          <a:xfrm rot="5400000">
            <a:off x="5478851" y="739280"/>
            <a:ext cx="461665" cy="2465010"/>
          </a:xfrm>
          <a:prstGeom prst="rect">
            <a:avLst/>
          </a:prstGeom>
          <a:noFill/>
        </p:spPr>
        <p:txBody>
          <a:bodyPr vert="vert270" wrap="square" rtlCol="0">
            <a:spAutoFit/>
          </a:bodyPr>
          <a:lstStyle/>
          <a:p>
            <a:pPr algn="r"/>
            <a:r>
              <a:rPr lang="en-US" dirty="0" smtClean="0">
                <a:latin typeface="+mn-lt"/>
              </a:rPr>
              <a:t> Documents</a:t>
            </a:r>
            <a:endParaRPr lang="en-US" dirty="0">
              <a:latin typeface="+mn-lt"/>
            </a:endParaRPr>
          </a:p>
        </p:txBody>
      </p:sp>
      <p:sp>
        <p:nvSpPr>
          <p:cNvPr id="14" name="TextBox 13"/>
          <p:cNvSpPr txBox="1"/>
          <p:nvPr/>
        </p:nvSpPr>
        <p:spPr>
          <a:xfrm rot="5400000">
            <a:off x="7225008" y="4285113"/>
            <a:ext cx="461665" cy="1315929"/>
          </a:xfrm>
          <a:prstGeom prst="rect">
            <a:avLst/>
          </a:prstGeom>
          <a:noFill/>
        </p:spPr>
        <p:txBody>
          <a:bodyPr vert="vert270" wrap="square" rtlCol="0">
            <a:spAutoFit/>
          </a:bodyPr>
          <a:lstStyle/>
          <a:p>
            <a:pPr algn="r"/>
            <a:r>
              <a:rPr lang="en-US" dirty="0" smtClean="0">
                <a:latin typeface="+mn-lt"/>
              </a:rPr>
              <a:t>Certification </a:t>
            </a:r>
          </a:p>
        </p:txBody>
      </p:sp>
      <p:sp>
        <p:nvSpPr>
          <p:cNvPr id="15" name="TextBox 14"/>
          <p:cNvSpPr txBox="1"/>
          <p:nvPr/>
        </p:nvSpPr>
        <p:spPr>
          <a:xfrm rot="5400000">
            <a:off x="1410078" y="4082387"/>
            <a:ext cx="461665" cy="1721382"/>
          </a:xfrm>
          <a:prstGeom prst="rect">
            <a:avLst/>
          </a:prstGeom>
          <a:noFill/>
        </p:spPr>
        <p:txBody>
          <a:bodyPr vert="vert270" wrap="square" rtlCol="0">
            <a:spAutoFit/>
          </a:bodyPr>
          <a:lstStyle/>
          <a:p>
            <a:pPr algn="r"/>
            <a:r>
              <a:rPr lang="en-US" dirty="0" smtClean="0">
                <a:latin typeface="+mn-lt"/>
              </a:rPr>
              <a:t>ACI University</a:t>
            </a:r>
          </a:p>
        </p:txBody>
      </p:sp>
      <p:sp>
        <p:nvSpPr>
          <p:cNvPr id="16" name="TextBox 15"/>
          <p:cNvSpPr txBox="1"/>
          <p:nvPr/>
        </p:nvSpPr>
        <p:spPr>
          <a:xfrm rot="5400000">
            <a:off x="4129453" y="3827843"/>
            <a:ext cx="461665" cy="2156928"/>
          </a:xfrm>
          <a:prstGeom prst="rect">
            <a:avLst/>
          </a:prstGeom>
          <a:noFill/>
        </p:spPr>
        <p:txBody>
          <a:bodyPr vert="vert270" wrap="square" rtlCol="0">
            <a:spAutoFit/>
          </a:bodyPr>
          <a:lstStyle/>
          <a:p>
            <a:pPr algn="r"/>
            <a:r>
              <a:rPr lang="en-US" dirty="0" smtClean="0">
                <a:latin typeface="+mn-lt"/>
              </a:rPr>
              <a:t>ACI Foundation</a:t>
            </a:r>
          </a:p>
        </p:txBody>
      </p:sp>
    </p:spTree>
    <p:extLst>
      <p:ext uri="{BB962C8B-B14F-4D97-AF65-F5344CB8AC3E}">
        <p14:creationId xmlns:p14="http://schemas.microsoft.com/office/powerpoint/2010/main" val="7265154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876800" y="0"/>
            <a:ext cx="4267200" cy="6153197"/>
          </a:xfrm>
          <a:prstGeom prst="rect">
            <a:avLst/>
          </a:prstGeom>
        </p:spPr>
      </p:pic>
      <p:sp>
        <p:nvSpPr>
          <p:cNvPr id="5" name="Rectangle 4"/>
          <p:cNvSpPr/>
          <p:nvPr/>
        </p:nvSpPr>
        <p:spPr>
          <a:xfrm>
            <a:off x="-53800" y="0"/>
            <a:ext cx="4930599" cy="6172200"/>
          </a:xfrm>
          <a:prstGeom prst="rect">
            <a:avLst/>
          </a:prstGeom>
          <a:solidFill>
            <a:srgbClr val="0085D2"/>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2" name="TextBox 1"/>
          <p:cNvSpPr txBox="1"/>
          <p:nvPr/>
        </p:nvSpPr>
        <p:spPr>
          <a:xfrm>
            <a:off x="381000" y="533400"/>
            <a:ext cx="4229100" cy="4031873"/>
          </a:xfrm>
          <a:prstGeom prst="rect">
            <a:avLst/>
          </a:prstGeom>
          <a:noFill/>
        </p:spPr>
        <p:txBody>
          <a:bodyPr wrap="square" rtlCol="0">
            <a:spAutoFit/>
          </a:bodyPr>
          <a:lstStyle/>
          <a:p>
            <a:pPr>
              <a:spcAft>
                <a:spcPts val="1200"/>
              </a:spcAft>
            </a:pPr>
            <a:r>
              <a:rPr lang="en-US" sz="3200" dirty="0" smtClean="0">
                <a:solidFill>
                  <a:schemeClr val="bg1"/>
                </a:solidFill>
                <a:latin typeface="Times New Roman" panose="02020603050405020304" pitchFamily="18" charset="0"/>
                <a:cs typeface="Times New Roman" panose="02020603050405020304" pitchFamily="18" charset="0"/>
              </a:rPr>
              <a:t>An Institute of Members &amp; Chapters</a:t>
            </a:r>
          </a:p>
          <a:p>
            <a:pPr>
              <a:spcAft>
                <a:spcPts val="1200"/>
              </a:spcAft>
            </a:pPr>
            <a:endParaRPr lang="en-US" sz="3200" dirty="0" smtClean="0">
              <a:solidFill>
                <a:schemeClr val="bg1"/>
              </a:solidFill>
              <a:latin typeface="Times New Roman" panose="02020603050405020304" pitchFamily="18" charset="0"/>
              <a:cs typeface="Times New Roman" panose="02020603050405020304" pitchFamily="18" charset="0"/>
            </a:endParaRPr>
          </a:p>
          <a:p>
            <a:pPr marL="457200" indent="-457200">
              <a:spcAft>
                <a:spcPts val="1200"/>
              </a:spcAft>
              <a:buFont typeface="Arial" panose="020B0604020202020204" pitchFamily="34" charset="0"/>
              <a:buChar char="•"/>
            </a:pPr>
            <a:r>
              <a:rPr lang="en-US" sz="2000" dirty="0" smtClean="0">
                <a:solidFill>
                  <a:schemeClr val="bg1"/>
                </a:solidFill>
                <a:latin typeface="+mn-lt"/>
                <a:cs typeface="Times New Roman" panose="02020603050405020304" pitchFamily="18" charset="0"/>
              </a:rPr>
              <a:t>Over 18,000 Institute members from 120 countries</a:t>
            </a:r>
          </a:p>
          <a:p>
            <a:pPr>
              <a:spcAft>
                <a:spcPts val="1200"/>
              </a:spcAft>
            </a:pPr>
            <a:endParaRPr lang="en-US" sz="2000" dirty="0" smtClean="0">
              <a:solidFill>
                <a:schemeClr val="bg1"/>
              </a:solidFill>
              <a:latin typeface="+mn-lt"/>
              <a:cs typeface="Times New Roman" panose="02020603050405020304" pitchFamily="18" charset="0"/>
            </a:endParaRPr>
          </a:p>
          <a:p>
            <a:pPr marL="457200" indent="-457200">
              <a:spcAft>
                <a:spcPts val="1200"/>
              </a:spcAft>
              <a:buFont typeface="Arial" panose="020B0604020202020204" pitchFamily="34" charset="0"/>
              <a:buChar char="•"/>
            </a:pPr>
            <a:r>
              <a:rPr lang="en-US" sz="2000" dirty="0" smtClean="0">
                <a:solidFill>
                  <a:schemeClr val="bg1"/>
                </a:solidFill>
                <a:latin typeface="+mn-lt"/>
                <a:cs typeface="Times New Roman" panose="02020603050405020304" pitchFamily="18" charset="0"/>
              </a:rPr>
              <a:t>Plus about 20,000 members from ACI’s 200+ Chapters and Student Chapters</a:t>
            </a:r>
          </a:p>
        </p:txBody>
      </p:sp>
    </p:spTree>
    <p:extLst>
      <p:ext uri="{BB962C8B-B14F-4D97-AF65-F5344CB8AC3E}">
        <p14:creationId xmlns:p14="http://schemas.microsoft.com/office/powerpoint/2010/main" val="11752401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66"/>
            <a:ext cx="9196360" cy="6137258"/>
          </a:xfrm>
          <a:prstGeom prst="rect">
            <a:avLst/>
          </a:prstGeom>
        </p:spPr>
      </p:pic>
      <p:sp>
        <p:nvSpPr>
          <p:cNvPr id="3" name="Rectangle 2"/>
          <p:cNvSpPr/>
          <p:nvPr/>
        </p:nvSpPr>
        <p:spPr>
          <a:xfrm>
            <a:off x="-53800" y="0"/>
            <a:ext cx="4768685" cy="6172200"/>
          </a:xfrm>
          <a:prstGeom prst="rect">
            <a:avLst/>
          </a:prstGeom>
          <a:solidFill>
            <a:srgbClr val="0085D2"/>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pic>
        <p:nvPicPr>
          <p:cNvPr id="5" name="Picture 4"/>
          <p:cNvPicPr>
            <a:picLocks noChangeAspect="1"/>
          </p:cNvPicPr>
          <p:nvPr/>
        </p:nvPicPr>
        <p:blipFill>
          <a:blip r:embed="rId4"/>
          <a:stretch>
            <a:fillRect/>
          </a:stretch>
        </p:blipFill>
        <p:spPr>
          <a:xfrm rot="622306">
            <a:off x="5323102" y="2791209"/>
            <a:ext cx="2011680" cy="2601772"/>
          </a:xfrm>
          <a:prstGeom prst="rect">
            <a:avLst/>
          </a:prstGeom>
        </p:spPr>
      </p:pic>
      <p:pic>
        <p:nvPicPr>
          <p:cNvPr id="6" name="Picture 5"/>
          <p:cNvPicPr>
            <a:picLocks noChangeAspect="1"/>
          </p:cNvPicPr>
          <p:nvPr/>
        </p:nvPicPr>
        <p:blipFill>
          <a:blip r:embed="rId5"/>
          <a:stretch>
            <a:fillRect/>
          </a:stretch>
        </p:blipFill>
        <p:spPr>
          <a:xfrm rot="20714639">
            <a:off x="6809482" y="260779"/>
            <a:ext cx="2009799" cy="2606040"/>
          </a:xfrm>
          <a:prstGeom prst="rect">
            <a:avLst/>
          </a:prstGeom>
        </p:spPr>
      </p:pic>
      <p:sp>
        <p:nvSpPr>
          <p:cNvPr id="21" name="Rectangle 20"/>
          <p:cNvSpPr/>
          <p:nvPr/>
        </p:nvSpPr>
        <p:spPr>
          <a:xfrm>
            <a:off x="245210" y="1256514"/>
            <a:ext cx="5513320" cy="4216539"/>
          </a:xfrm>
          <a:prstGeom prst="rect">
            <a:avLst/>
          </a:prstGeom>
        </p:spPr>
        <p:txBody>
          <a:bodyPr wrap="square">
            <a:spAutoFit/>
          </a:bodyPr>
          <a:lstStyle/>
          <a:p>
            <a:r>
              <a:rPr lang="en-US" sz="2000" dirty="0">
                <a:solidFill>
                  <a:schemeClr val="bg1"/>
                </a:solidFill>
              </a:rPr>
              <a:t>ACI online and print </a:t>
            </a:r>
            <a:r>
              <a:rPr lang="en-US" sz="2000" dirty="0" smtClean="0">
                <a:solidFill>
                  <a:schemeClr val="bg1"/>
                </a:solidFill>
              </a:rPr>
              <a:t>resources include:</a:t>
            </a:r>
          </a:p>
          <a:p>
            <a:endParaRPr lang="en-US" sz="2000" dirty="0" smtClean="0">
              <a:solidFill>
                <a:schemeClr val="bg1"/>
              </a:solidFill>
            </a:endParaRPr>
          </a:p>
          <a:p>
            <a:pPr marL="285750" indent="-285750">
              <a:lnSpc>
                <a:spcPct val="150000"/>
              </a:lnSpc>
              <a:buFont typeface="Arial" panose="020B0604020202020204" pitchFamily="34" charset="0"/>
              <a:buChar char="•"/>
            </a:pPr>
            <a:r>
              <a:rPr lang="en-US" sz="2000" dirty="0">
                <a:solidFill>
                  <a:schemeClr val="bg1"/>
                </a:solidFill>
              </a:rPr>
              <a:t>T</a:t>
            </a:r>
            <a:r>
              <a:rPr lang="en-US" sz="2000" dirty="0" smtClean="0">
                <a:solidFill>
                  <a:schemeClr val="bg1"/>
                </a:solidFill>
              </a:rPr>
              <a:t>echnical documents </a:t>
            </a:r>
          </a:p>
          <a:p>
            <a:pPr marL="285750" indent="-285750">
              <a:lnSpc>
                <a:spcPct val="150000"/>
              </a:lnSpc>
              <a:buFont typeface="Arial" panose="020B0604020202020204" pitchFamily="34" charset="0"/>
              <a:buChar char="•"/>
            </a:pPr>
            <a:r>
              <a:rPr lang="en-US" sz="2000" dirty="0" smtClean="0">
                <a:solidFill>
                  <a:schemeClr val="bg1"/>
                </a:solidFill>
              </a:rPr>
              <a:t>Handbooks</a:t>
            </a:r>
          </a:p>
          <a:p>
            <a:pPr marL="285750" indent="-285750">
              <a:lnSpc>
                <a:spcPct val="150000"/>
              </a:lnSpc>
              <a:buFont typeface="Arial" panose="020B0604020202020204" pitchFamily="34" charset="0"/>
              <a:buChar char="•"/>
            </a:pPr>
            <a:r>
              <a:rPr lang="en-US" sz="2000" dirty="0" smtClean="0">
                <a:solidFill>
                  <a:schemeClr val="bg1"/>
                </a:solidFill>
              </a:rPr>
              <a:t>Manuals </a:t>
            </a:r>
          </a:p>
          <a:p>
            <a:pPr marL="285750" indent="-285750">
              <a:lnSpc>
                <a:spcPct val="150000"/>
              </a:lnSpc>
              <a:buFont typeface="Arial" panose="020B0604020202020204" pitchFamily="34" charset="0"/>
              <a:buChar char="•"/>
            </a:pPr>
            <a:r>
              <a:rPr lang="en-US" sz="2000" dirty="0" smtClean="0">
                <a:solidFill>
                  <a:schemeClr val="bg1"/>
                </a:solidFill>
              </a:rPr>
              <a:t>Certification</a:t>
            </a:r>
            <a:endParaRPr lang="en-US" sz="2000" dirty="0">
              <a:solidFill>
                <a:schemeClr val="bg1"/>
              </a:solidFill>
            </a:endParaRPr>
          </a:p>
          <a:p>
            <a:pPr marL="285750" indent="-285750">
              <a:lnSpc>
                <a:spcPct val="150000"/>
              </a:lnSpc>
              <a:buFont typeface="Arial" panose="020B0604020202020204" pitchFamily="34" charset="0"/>
              <a:buChar char="•"/>
            </a:pPr>
            <a:r>
              <a:rPr lang="en-US" sz="2000" dirty="0">
                <a:solidFill>
                  <a:schemeClr val="bg1"/>
                </a:solidFill>
              </a:rPr>
              <a:t>E</a:t>
            </a:r>
            <a:r>
              <a:rPr lang="en-US" sz="2000" dirty="0" smtClean="0">
                <a:solidFill>
                  <a:schemeClr val="bg1"/>
                </a:solidFill>
              </a:rPr>
              <a:t>ducational publications</a:t>
            </a:r>
          </a:p>
          <a:p>
            <a:pPr marL="285750" indent="-285750">
              <a:lnSpc>
                <a:spcPct val="150000"/>
              </a:lnSpc>
              <a:buFont typeface="Arial" panose="020B0604020202020204" pitchFamily="34" charset="0"/>
              <a:buChar char="•"/>
            </a:pPr>
            <a:r>
              <a:rPr lang="en-US" sz="2000" i="1" dirty="0" smtClean="0">
                <a:solidFill>
                  <a:schemeClr val="bg1"/>
                </a:solidFill>
              </a:rPr>
              <a:t>Concrete International, and</a:t>
            </a:r>
          </a:p>
          <a:p>
            <a:pPr marL="285750" indent="-285750">
              <a:lnSpc>
                <a:spcPct val="150000"/>
              </a:lnSpc>
              <a:buFont typeface="Arial" panose="020B0604020202020204" pitchFamily="34" charset="0"/>
              <a:buChar char="•"/>
            </a:pPr>
            <a:r>
              <a:rPr lang="en-US" sz="2000" i="1" dirty="0" smtClean="0">
                <a:solidFill>
                  <a:schemeClr val="bg1"/>
                </a:solidFill>
              </a:rPr>
              <a:t>Two bi-monthly journals</a:t>
            </a:r>
            <a:endParaRPr lang="en-US" sz="2000" i="1" dirty="0">
              <a:solidFill>
                <a:schemeClr val="bg1"/>
              </a:solidFill>
            </a:endParaRPr>
          </a:p>
          <a:p>
            <a:r>
              <a:rPr lang="en-US" dirty="0" smtClean="0">
                <a:solidFill>
                  <a:schemeClr val="bg1"/>
                </a:solidFill>
              </a:rPr>
              <a:t> </a:t>
            </a:r>
            <a:endParaRPr lang="en-US" dirty="0">
              <a:solidFill>
                <a:schemeClr val="bg1"/>
              </a:solidFill>
            </a:endParaRPr>
          </a:p>
        </p:txBody>
      </p:sp>
      <p:sp>
        <p:nvSpPr>
          <p:cNvPr id="22" name="TextBox 21"/>
          <p:cNvSpPr txBox="1"/>
          <p:nvPr/>
        </p:nvSpPr>
        <p:spPr>
          <a:xfrm>
            <a:off x="121661" y="4332767"/>
            <a:ext cx="4593224" cy="369332"/>
          </a:xfrm>
          <a:prstGeom prst="rect">
            <a:avLst/>
          </a:prstGeom>
          <a:noFill/>
        </p:spPr>
        <p:txBody>
          <a:bodyPr wrap="square" rtlCol="0">
            <a:spAutoFit/>
          </a:bodyPr>
          <a:lstStyle/>
          <a:p>
            <a:r>
              <a:rPr lang="en-US" dirty="0" smtClean="0">
                <a:solidFill>
                  <a:schemeClr val="bg1"/>
                </a:solidFill>
              </a:rPr>
              <a:t> </a:t>
            </a:r>
            <a:endParaRPr lang="en-US" dirty="0">
              <a:solidFill>
                <a:schemeClr val="bg1"/>
              </a:solidFill>
            </a:endParaRPr>
          </a:p>
        </p:txBody>
      </p:sp>
      <p:pic>
        <p:nvPicPr>
          <p:cNvPr id="17" name="Picture 16"/>
          <p:cNvPicPr>
            <a:picLocks noChangeAspect="1"/>
          </p:cNvPicPr>
          <p:nvPr/>
        </p:nvPicPr>
        <p:blipFill>
          <a:blip r:embed="rId6"/>
          <a:stretch>
            <a:fillRect/>
          </a:stretch>
        </p:blipFill>
        <p:spPr>
          <a:xfrm rot="288175">
            <a:off x="6902494" y="2409484"/>
            <a:ext cx="1905000" cy="2552700"/>
          </a:xfrm>
          <a:prstGeom prst="rect">
            <a:avLst/>
          </a:prstGeom>
        </p:spPr>
      </p:pic>
      <p:pic>
        <p:nvPicPr>
          <p:cNvPr id="7" name="Picture 6"/>
          <p:cNvPicPr>
            <a:picLocks noChangeAspect="1"/>
          </p:cNvPicPr>
          <p:nvPr/>
        </p:nvPicPr>
        <p:blipFill>
          <a:blip r:embed="rId7"/>
          <a:stretch>
            <a:fillRect/>
          </a:stretch>
        </p:blipFill>
        <p:spPr>
          <a:xfrm rot="20929591">
            <a:off x="5299054" y="445297"/>
            <a:ext cx="2011680" cy="2692557"/>
          </a:xfrm>
          <a:prstGeom prst="rect">
            <a:avLst/>
          </a:prstGeom>
        </p:spPr>
      </p:pic>
      <p:sp>
        <p:nvSpPr>
          <p:cNvPr id="24" name="TextBox 23"/>
          <p:cNvSpPr txBox="1"/>
          <p:nvPr/>
        </p:nvSpPr>
        <p:spPr>
          <a:xfrm>
            <a:off x="986641" y="404476"/>
            <a:ext cx="4267200" cy="584775"/>
          </a:xfrm>
          <a:prstGeom prst="rect">
            <a:avLst/>
          </a:prstGeom>
          <a:noFill/>
        </p:spPr>
        <p:txBody>
          <a:bodyPr wrap="square" rtlCol="0">
            <a:spAutoFit/>
          </a:bodyPr>
          <a:lstStyle/>
          <a:p>
            <a:pPr>
              <a:spcAft>
                <a:spcPts val="1200"/>
              </a:spcAft>
            </a:pPr>
            <a:r>
              <a:rPr lang="en-US" sz="3200" dirty="0">
                <a:solidFill>
                  <a:schemeClr val="bg1"/>
                </a:solidFill>
                <a:latin typeface="Times New Roman" panose="02020603050405020304" pitchFamily="18" charset="0"/>
                <a:cs typeface="Times New Roman" panose="02020603050405020304" pitchFamily="18" charset="0"/>
              </a:rPr>
              <a:t>ACI Documents </a:t>
            </a:r>
          </a:p>
        </p:txBody>
      </p:sp>
    </p:spTree>
    <p:extLst>
      <p:ext uri="{BB962C8B-B14F-4D97-AF65-F5344CB8AC3E}">
        <p14:creationId xmlns:p14="http://schemas.microsoft.com/office/powerpoint/2010/main" val="41201188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51" y="-1"/>
            <a:ext cx="8481449" cy="6175532"/>
          </a:xfrm>
          <a:prstGeom prst="rect">
            <a:avLst/>
          </a:prstGeom>
        </p:spPr>
      </p:pic>
      <p:pic>
        <p:nvPicPr>
          <p:cNvPr id="25" name="Picture Placeholder 2"/>
          <p:cNvPicPr>
            <a:picLocks noChangeAspect="1"/>
          </p:cNvPicPr>
          <p:nvPr/>
        </p:nvPicPr>
        <p:blipFill>
          <a:blip r:embed="rId4">
            <a:extLst>
              <a:ext uri="{28A0092B-C50C-407E-A947-70E740481C1C}">
                <a14:useLocalDpi xmlns:a14="http://schemas.microsoft.com/office/drawing/2010/main" val="0"/>
              </a:ext>
            </a:extLst>
          </a:blip>
          <a:srcRect t="46" b="46"/>
          <a:stretch>
            <a:fillRect/>
          </a:stretch>
        </p:blipFill>
        <p:spPr bwMode="auto">
          <a:xfrm>
            <a:off x="1500199" y="15523"/>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15" y="0"/>
            <a:ext cx="3352813" cy="617553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386" name="Picture Placeholder 3"/>
          <p:cNvPicPr>
            <a:picLocks noGrp="1" noChangeAspect="1"/>
          </p:cNvPicPr>
          <p:nvPr>
            <p:ph type="pic" idx="1"/>
          </p:nvPr>
        </p:nvPicPr>
        <p:blipFill>
          <a:blip r:embed="rId5">
            <a:extLst>
              <a:ext uri="{28A0092B-C50C-407E-A947-70E740481C1C}">
                <a14:useLocalDpi xmlns:a14="http://schemas.microsoft.com/office/drawing/2010/main" val="0"/>
              </a:ext>
            </a:extLst>
          </a:blip>
          <a:srcRect l="7652" r="7652"/>
          <a:stretch>
            <a:fillRect/>
          </a:stretch>
        </p:blipFill>
        <p:spPr>
          <a:xfrm>
            <a:off x="533400" y="2474976"/>
            <a:ext cx="2174774" cy="1967657"/>
          </a:xfr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199" y="456462"/>
            <a:ext cx="3276600" cy="1278315"/>
          </a:xfrm>
          <a:prstGeom prst="rect">
            <a:avLst/>
          </a:prstGeom>
        </p:spPr>
      </p:pic>
      <p:grpSp>
        <p:nvGrpSpPr>
          <p:cNvPr id="6" name="Group 5"/>
          <p:cNvGrpSpPr/>
          <p:nvPr/>
        </p:nvGrpSpPr>
        <p:grpSpPr>
          <a:xfrm>
            <a:off x="3429012" y="852489"/>
            <a:ext cx="2643187" cy="1554194"/>
            <a:chOff x="0" y="442912"/>
            <a:chExt cx="2643187" cy="1585912"/>
          </a:xfrm>
          <a:solidFill>
            <a:srgbClr val="003E74">
              <a:alpha val="54000"/>
            </a:srgbClr>
          </a:solidFill>
        </p:grpSpPr>
        <p:sp>
          <p:nvSpPr>
            <p:cNvPr id="19" name="Rectangle 18"/>
            <p:cNvSpPr/>
            <p:nvPr/>
          </p:nvSpPr>
          <p:spPr>
            <a:xfrm>
              <a:off x="0" y="442912"/>
              <a:ext cx="2643187" cy="15859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0" name="TextBox 19"/>
            <p:cNvSpPr txBox="1"/>
            <p:nvPr/>
          </p:nvSpPr>
          <p:spPr>
            <a:xfrm>
              <a:off x="0" y="442912"/>
              <a:ext cx="2643187" cy="1585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400" i="1" kern="1200" dirty="0" smtClean="0"/>
                <a:t>Concrete Fundamentals</a:t>
              </a:r>
              <a:endParaRPr lang="en-US" sz="2400" i="1" kern="1200" dirty="0"/>
            </a:p>
          </p:txBody>
        </p:sp>
      </p:grpSp>
      <p:grpSp>
        <p:nvGrpSpPr>
          <p:cNvPr id="7" name="Group 6"/>
          <p:cNvGrpSpPr/>
          <p:nvPr/>
        </p:nvGrpSpPr>
        <p:grpSpPr>
          <a:xfrm>
            <a:off x="6324600" y="852489"/>
            <a:ext cx="2643187" cy="1554194"/>
            <a:chOff x="5815012" y="442912"/>
            <a:chExt cx="2643187" cy="1585912"/>
          </a:xfrm>
          <a:solidFill>
            <a:srgbClr val="003E74">
              <a:alpha val="54000"/>
            </a:srgbClr>
          </a:solidFill>
        </p:grpSpPr>
        <p:sp>
          <p:nvSpPr>
            <p:cNvPr id="17" name="Rectangle 16"/>
            <p:cNvSpPr/>
            <p:nvPr/>
          </p:nvSpPr>
          <p:spPr>
            <a:xfrm>
              <a:off x="5815012" y="442912"/>
              <a:ext cx="2643187" cy="15859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TextBox 17"/>
            <p:cNvSpPr txBox="1"/>
            <p:nvPr/>
          </p:nvSpPr>
          <p:spPr>
            <a:xfrm>
              <a:off x="5815012" y="442912"/>
              <a:ext cx="2643187" cy="1585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Aft>
                  <a:spcPct val="35000"/>
                </a:spcAft>
              </a:pPr>
              <a:r>
                <a:rPr lang="en-US" sz="2400" i="1" dirty="0"/>
                <a:t>Concrete Strength Testing</a:t>
              </a:r>
            </a:p>
          </p:txBody>
        </p:sp>
      </p:grpSp>
      <p:grpSp>
        <p:nvGrpSpPr>
          <p:cNvPr id="8" name="Group 7"/>
          <p:cNvGrpSpPr/>
          <p:nvPr/>
        </p:nvGrpSpPr>
        <p:grpSpPr>
          <a:xfrm>
            <a:off x="3454412" y="2690020"/>
            <a:ext cx="2643187" cy="1554194"/>
            <a:chOff x="0" y="2293143"/>
            <a:chExt cx="2643187" cy="1585912"/>
          </a:xfrm>
          <a:solidFill>
            <a:srgbClr val="003E74">
              <a:alpha val="54000"/>
            </a:srgbClr>
          </a:solidFill>
        </p:grpSpPr>
        <p:sp>
          <p:nvSpPr>
            <p:cNvPr id="15" name="Rectangle 14"/>
            <p:cNvSpPr/>
            <p:nvPr/>
          </p:nvSpPr>
          <p:spPr>
            <a:xfrm>
              <a:off x="0" y="2293143"/>
              <a:ext cx="2643187" cy="15859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TextBox 15"/>
            <p:cNvSpPr txBox="1"/>
            <p:nvPr/>
          </p:nvSpPr>
          <p:spPr>
            <a:xfrm>
              <a:off x="0" y="2293143"/>
              <a:ext cx="2643187" cy="1585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Aft>
                  <a:spcPct val="35000"/>
                </a:spcAft>
              </a:pPr>
              <a:r>
                <a:rPr lang="en-US" sz="2400" i="1" dirty="0"/>
                <a:t>Technician Certification Training</a:t>
              </a:r>
            </a:p>
          </p:txBody>
        </p:sp>
      </p:grpSp>
      <p:grpSp>
        <p:nvGrpSpPr>
          <p:cNvPr id="9" name="Group 8"/>
          <p:cNvGrpSpPr/>
          <p:nvPr/>
        </p:nvGrpSpPr>
        <p:grpSpPr>
          <a:xfrm>
            <a:off x="6324599" y="2690020"/>
            <a:ext cx="2643187" cy="1554194"/>
            <a:chOff x="5815012" y="2293143"/>
            <a:chExt cx="2643187" cy="1585912"/>
          </a:xfrm>
          <a:solidFill>
            <a:srgbClr val="003E74">
              <a:alpha val="54000"/>
            </a:srgbClr>
          </a:solidFill>
        </p:grpSpPr>
        <p:sp>
          <p:nvSpPr>
            <p:cNvPr id="13" name="Rectangle 12"/>
            <p:cNvSpPr/>
            <p:nvPr/>
          </p:nvSpPr>
          <p:spPr>
            <a:xfrm>
              <a:off x="5815012" y="2293143"/>
              <a:ext cx="2643187" cy="1585912"/>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TextBox 13"/>
            <p:cNvSpPr txBox="1"/>
            <p:nvPr/>
          </p:nvSpPr>
          <p:spPr>
            <a:xfrm>
              <a:off x="5815012" y="2293143"/>
              <a:ext cx="2643187" cy="1585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Aft>
                  <a:spcPct val="35000"/>
                </a:spcAft>
              </a:pPr>
              <a:r>
                <a:rPr lang="en-US" sz="2400" i="1" dirty="0"/>
                <a:t>Tolerance Compatibility </a:t>
              </a:r>
            </a:p>
          </p:txBody>
        </p:sp>
      </p:grpSp>
      <p:grpSp>
        <p:nvGrpSpPr>
          <p:cNvPr id="10" name="Group 9"/>
          <p:cNvGrpSpPr/>
          <p:nvPr/>
        </p:nvGrpSpPr>
        <p:grpSpPr>
          <a:xfrm>
            <a:off x="4876800" y="4442633"/>
            <a:ext cx="2643187" cy="1554194"/>
            <a:chOff x="2907506" y="4143374"/>
            <a:chExt cx="2643187" cy="1585912"/>
          </a:xfrm>
          <a:solidFill>
            <a:srgbClr val="003E74">
              <a:alpha val="54000"/>
            </a:srgbClr>
          </a:solidFill>
        </p:grpSpPr>
        <p:sp>
          <p:nvSpPr>
            <p:cNvPr id="11" name="Rectangle 10"/>
            <p:cNvSpPr/>
            <p:nvPr/>
          </p:nvSpPr>
          <p:spPr>
            <a:xfrm>
              <a:off x="2907506" y="4143374"/>
              <a:ext cx="2643187" cy="1585912"/>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TextBox 11"/>
            <p:cNvSpPr txBox="1"/>
            <p:nvPr/>
          </p:nvSpPr>
          <p:spPr>
            <a:xfrm>
              <a:off x="2907506" y="4143374"/>
              <a:ext cx="2643187" cy="15859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algn="ctr" defTabSz="1333500">
                <a:lnSpc>
                  <a:spcPct val="90000"/>
                </a:lnSpc>
                <a:spcAft>
                  <a:spcPct val="35000"/>
                </a:spcAft>
              </a:pPr>
              <a:r>
                <a:rPr lang="en-US" sz="2400" i="1" dirty="0"/>
                <a:t>And MORE!</a:t>
              </a:r>
            </a:p>
          </p:txBody>
        </p:sp>
      </p:grpSp>
      <p:sp>
        <p:nvSpPr>
          <p:cNvPr id="5" name="TextBox 4"/>
          <p:cNvSpPr txBox="1"/>
          <p:nvPr/>
        </p:nvSpPr>
        <p:spPr>
          <a:xfrm>
            <a:off x="-938889" y="4941738"/>
            <a:ext cx="5306776" cy="584775"/>
          </a:xfrm>
          <a:prstGeom prst="rect">
            <a:avLst/>
          </a:prstGeom>
          <a:noFill/>
        </p:spPr>
        <p:txBody>
          <a:bodyPr wrap="square" rtlCol="0">
            <a:spAutoFit/>
          </a:bodyPr>
          <a:lstStyle/>
          <a:p>
            <a:pPr algn="ctr"/>
            <a:r>
              <a:rPr lang="en-US" sz="3200" dirty="0">
                <a:solidFill>
                  <a:srgbClr val="2391D2"/>
                </a:solidFill>
                <a:latin typeface="Times New Roman" panose="02020603050405020304" pitchFamily="18" charset="0"/>
                <a:cs typeface="Times New Roman" panose="02020603050405020304" pitchFamily="18" charset="0"/>
              </a:rPr>
              <a:t>ACIUniversity.com</a:t>
            </a:r>
          </a:p>
        </p:txBody>
      </p:sp>
    </p:spTree>
    <p:extLst>
      <p:ext uri="{BB962C8B-B14F-4D97-AF65-F5344CB8AC3E}">
        <p14:creationId xmlns:p14="http://schemas.microsoft.com/office/powerpoint/2010/main" val="11874904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172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p:cNvSpPr/>
          <p:nvPr/>
        </p:nvSpPr>
        <p:spPr>
          <a:xfrm>
            <a:off x="2362200" y="3861762"/>
            <a:ext cx="4419600" cy="2191594"/>
          </a:xfrm>
          <a:prstGeom prst="rect">
            <a:avLst/>
          </a:prstGeom>
          <a:solidFill>
            <a:srgbClr val="EC1B24">
              <a:alpha val="7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340212" y="4814433"/>
            <a:ext cx="4572000" cy="338554"/>
          </a:xfrm>
          <a:prstGeom prst="rect">
            <a:avLst/>
          </a:prstGeom>
        </p:spPr>
        <p:txBody>
          <a:bodyPr>
            <a:spAutoFit/>
          </a:bodyPr>
          <a:lstStyle/>
          <a:p>
            <a:pPr algn="ct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Facilitates student fellowships and scholarships</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2819" y="56119"/>
            <a:ext cx="3819525" cy="1228725"/>
          </a:xfrm>
          <a:prstGeom prst="rect">
            <a:avLst/>
          </a:prstGeom>
        </p:spPr>
      </p:pic>
      <p:grpSp>
        <p:nvGrpSpPr>
          <p:cNvPr id="27" name="Group 26"/>
          <p:cNvGrpSpPr/>
          <p:nvPr/>
        </p:nvGrpSpPr>
        <p:grpSpPr>
          <a:xfrm>
            <a:off x="65206" y="1610393"/>
            <a:ext cx="4419600" cy="2191594"/>
            <a:chOff x="160612" y="2214232"/>
            <a:chExt cx="4419600" cy="2191594"/>
          </a:xfrm>
          <a:solidFill>
            <a:srgbClr val="F5811E">
              <a:alpha val="90000"/>
            </a:srgbClr>
          </a:solidFill>
        </p:grpSpPr>
        <p:sp>
          <p:nvSpPr>
            <p:cNvPr id="24" name="Rectangle 23"/>
            <p:cNvSpPr/>
            <p:nvPr/>
          </p:nvSpPr>
          <p:spPr>
            <a:xfrm>
              <a:off x="160612" y="2214232"/>
              <a:ext cx="4419600" cy="2191594"/>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47806" y="3252239"/>
              <a:ext cx="4332406" cy="830997"/>
            </a:xfrm>
            <a:prstGeom prst="rect">
              <a:avLst/>
            </a:prstGeom>
            <a:solidFill>
              <a:schemeClr val="bg1">
                <a:alpha val="0"/>
              </a:schemeClr>
            </a:solidFill>
          </p:spPr>
          <p:txBody>
            <a:bodyPr wrap="square">
              <a:spAutoFit/>
            </a:bodyPr>
            <a:lstStyle/>
            <a:p>
              <a:pPr marL="0" marR="0" algn="ctr"/>
              <a:r>
                <a:rPr lang="en-US" sz="1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Committed </a:t>
              </a: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to resolving the issues of new technology acceptance within the concrete </a:t>
              </a:r>
              <a:r>
                <a:rPr lang="en-US" sz="1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industry</a:t>
              </a:r>
              <a:endParaRPr lang="en-US" sz="1600" b="1" dirty="0">
                <a:solidFill>
                  <a:schemeClr val="bg1"/>
                </a:solidFill>
                <a:latin typeface="Times New Roman" panose="02020603050405020304" pitchFamily="18" charset="0"/>
                <a:ea typeface="Times New Roman" panose="02020603050405020304" pitchFamily="18" charset="0"/>
              </a:endParaRPr>
            </a:p>
          </p:txBody>
        </p:sp>
        <p:sp>
          <p:nvSpPr>
            <p:cNvPr id="23" name="TextBox 22"/>
            <p:cNvSpPr txBox="1"/>
            <p:nvPr/>
          </p:nvSpPr>
          <p:spPr>
            <a:xfrm>
              <a:off x="160612" y="2445170"/>
              <a:ext cx="4419600" cy="461665"/>
            </a:xfrm>
            <a:prstGeom prst="rect">
              <a:avLst/>
            </a:prstGeom>
            <a:solidFill>
              <a:schemeClr val="bg1">
                <a:alpha val="0"/>
              </a:schemeClr>
            </a:solidFill>
          </p:spPr>
          <p:txBody>
            <a:bodyPr wrap="square" rtlCol="0">
              <a:spAutoFit/>
            </a:bodyPr>
            <a:lstStyle/>
            <a:p>
              <a:r>
                <a:rPr lang="en-US" sz="2400" dirty="0" smtClean="0">
                  <a:solidFill>
                    <a:schemeClr val="bg1"/>
                  </a:solidFill>
                </a:rPr>
                <a:t>Strategic Development Council</a:t>
              </a:r>
              <a:endParaRPr lang="en-US" sz="2400" dirty="0">
                <a:solidFill>
                  <a:schemeClr val="bg1"/>
                </a:solidFill>
              </a:endParaRPr>
            </a:p>
          </p:txBody>
        </p:sp>
      </p:grpSp>
      <p:sp>
        <p:nvSpPr>
          <p:cNvPr id="28" name="Rectangle 27"/>
          <p:cNvSpPr/>
          <p:nvPr/>
        </p:nvSpPr>
        <p:spPr>
          <a:xfrm>
            <a:off x="4617750" y="1618368"/>
            <a:ext cx="4419600" cy="2191594"/>
          </a:xfrm>
          <a:prstGeom prst="rect">
            <a:avLst/>
          </a:prstGeom>
          <a:solidFill>
            <a:srgbClr val="4EB744">
              <a:alpha val="7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4617750" y="2648401"/>
            <a:ext cx="4572000" cy="584775"/>
          </a:xfrm>
          <a:prstGeom prst="rect">
            <a:avLst/>
          </a:prstGeom>
        </p:spPr>
        <p:txBody>
          <a:bodyPr>
            <a:spAutoFit/>
          </a:bodyPr>
          <a:lstStyle/>
          <a:p>
            <a:pPr algn="ctr"/>
            <a:r>
              <a:rPr lang="en-US" sz="1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Funds and assists in the research of new concrete technologies</a:t>
            </a:r>
          </a:p>
        </p:txBody>
      </p:sp>
      <p:sp>
        <p:nvSpPr>
          <p:cNvPr id="25" name="TextBox 24"/>
          <p:cNvSpPr txBox="1"/>
          <p:nvPr/>
        </p:nvSpPr>
        <p:spPr>
          <a:xfrm>
            <a:off x="4920077" y="1833432"/>
            <a:ext cx="3967345" cy="461665"/>
          </a:xfrm>
          <a:prstGeom prst="rect">
            <a:avLst/>
          </a:prstGeom>
          <a:noFill/>
        </p:spPr>
        <p:txBody>
          <a:bodyPr wrap="square" rtlCol="0">
            <a:spAutoFit/>
          </a:bodyPr>
          <a:lstStyle/>
          <a:p>
            <a:r>
              <a:rPr lang="en-US" sz="2400" dirty="0" smtClean="0">
                <a:solidFill>
                  <a:schemeClr val="bg1"/>
                </a:solidFill>
              </a:rPr>
              <a:t>Concrete Research Council</a:t>
            </a:r>
            <a:endParaRPr lang="en-US" sz="2400" dirty="0">
              <a:solidFill>
                <a:schemeClr val="bg1"/>
              </a:solidFill>
            </a:endParaRPr>
          </a:p>
        </p:txBody>
      </p:sp>
      <p:sp>
        <p:nvSpPr>
          <p:cNvPr id="26" name="TextBox 25"/>
          <p:cNvSpPr txBox="1"/>
          <p:nvPr/>
        </p:nvSpPr>
        <p:spPr>
          <a:xfrm>
            <a:off x="3102212" y="4024578"/>
            <a:ext cx="2895600" cy="461665"/>
          </a:xfrm>
          <a:prstGeom prst="rect">
            <a:avLst/>
          </a:prstGeom>
          <a:noFill/>
        </p:spPr>
        <p:txBody>
          <a:bodyPr wrap="square" rtlCol="0">
            <a:spAutoFit/>
          </a:bodyPr>
          <a:lstStyle/>
          <a:p>
            <a:r>
              <a:rPr lang="en-US" sz="2400" dirty="0" smtClean="0">
                <a:solidFill>
                  <a:schemeClr val="bg1"/>
                </a:solidFill>
              </a:rPr>
              <a:t>Scholarship Council</a:t>
            </a:r>
            <a:endParaRPr lang="en-US" sz="2400" dirty="0">
              <a:solidFill>
                <a:schemeClr val="bg1"/>
              </a:solidFill>
            </a:endParaRPr>
          </a:p>
        </p:txBody>
      </p:sp>
      <p:sp>
        <p:nvSpPr>
          <p:cNvPr id="34" name="TextBox 33"/>
          <p:cNvSpPr txBox="1"/>
          <p:nvPr/>
        </p:nvSpPr>
        <p:spPr>
          <a:xfrm>
            <a:off x="7151787" y="5259053"/>
            <a:ext cx="2178463" cy="338554"/>
          </a:xfrm>
          <a:prstGeom prst="rect">
            <a:avLst/>
          </a:prstGeom>
          <a:noFill/>
        </p:spPr>
        <p:txBody>
          <a:bodyPr wrap="square" rtlCol="0">
            <a:spAutoFit/>
          </a:bodyPr>
          <a:lstStyle/>
          <a:p>
            <a:r>
              <a:rPr lang="en-US" sz="1600" dirty="0" smtClean="0">
                <a:solidFill>
                  <a:srgbClr val="0076BE"/>
                </a:solidFill>
              </a:rPr>
              <a:t>ACIFoundation.org</a:t>
            </a:r>
            <a:endParaRPr lang="en-US" sz="1600" dirty="0">
              <a:solidFill>
                <a:srgbClr val="0076BE"/>
              </a:solidFill>
            </a:endParaRPr>
          </a:p>
        </p:txBody>
      </p:sp>
      <p:pic>
        <p:nvPicPr>
          <p:cNvPr id="35" name="Picture 34"/>
          <p:cNvPicPr>
            <a:picLocks noChangeAspect="1"/>
          </p:cNvPicPr>
          <p:nvPr/>
        </p:nvPicPr>
        <p:blipFill>
          <a:blip r:embed="rId4"/>
          <a:stretch>
            <a:fillRect/>
          </a:stretch>
        </p:blipFill>
        <p:spPr>
          <a:xfrm>
            <a:off x="6814421" y="5522319"/>
            <a:ext cx="638800" cy="638800"/>
          </a:xfrm>
          <a:prstGeom prst="rect">
            <a:avLst/>
          </a:prstGeom>
        </p:spPr>
      </p:pic>
      <p:sp>
        <p:nvSpPr>
          <p:cNvPr id="36" name="TextBox 35"/>
          <p:cNvSpPr txBox="1"/>
          <p:nvPr/>
        </p:nvSpPr>
        <p:spPr>
          <a:xfrm>
            <a:off x="7263509" y="5569966"/>
            <a:ext cx="2178463" cy="338554"/>
          </a:xfrm>
          <a:prstGeom prst="rect">
            <a:avLst/>
          </a:prstGeom>
          <a:noFill/>
        </p:spPr>
        <p:txBody>
          <a:bodyPr wrap="square" rtlCol="0">
            <a:spAutoFit/>
          </a:bodyPr>
          <a:lstStyle/>
          <a:p>
            <a:r>
              <a:rPr lang="en-US" sz="1600" dirty="0" smtClean="0">
                <a:solidFill>
                  <a:srgbClr val="0076BE"/>
                </a:solidFill>
              </a:rPr>
              <a:t>@</a:t>
            </a:r>
            <a:r>
              <a:rPr lang="en-US" sz="1600" dirty="0" err="1" smtClean="0">
                <a:solidFill>
                  <a:srgbClr val="0076BE"/>
                </a:solidFill>
              </a:rPr>
              <a:t>ACIFoundation</a:t>
            </a:r>
            <a:endParaRPr lang="en-US" sz="1600" dirty="0">
              <a:solidFill>
                <a:srgbClr val="0076BE"/>
              </a:solidFill>
            </a:endParaRPr>
          </a:p>
        </p:txBody>
      </p:sp>
    </p:spTree>
    <p:extLst>
      <p:ext uri="{BB962C8B-B14F-4D97-AF65-F5344CB8AC3E}">
        <p14:creationId xmlns:p14="http://schemas.microsoft.com/office/powerpoint/2010/main" val="1987024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72770"/>
          </a:xfrm>
          <a:prstGeom prst="rect">
            <a:avLst/>
          </a:prstGeom>
        </p:spPr>
      </p:pic>
      <p:sp>
        <p:nvSpPr>
          <p:cNvPr id="5" name="Rectangle 4"/>
          <p:cNvSpPr/>
          <p:nvPr/>
        </p:nvSpPr>
        <p:spPr>
          <a:xfrm>
            <a:off x="0" y="0"/>
            <a:ext cx="3733800" cy="617277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rot="5400000">
            <a:off x="2769515" y="-3629904"/>
            <a:ext cx="861774" cy="8137633"/>
          </a:xfrm>
          <a:prstGeom prst="rect">
            <a:avLst/>
          </a:prstGeom>
          <a:noFill/>
        </p:spPr>
        <p:txBody>
          <a:bodyPr vert="vert270" wrap="square" rtlCol="0">
            <a:spAutoFit/>
          </a:bodyPr>
          <a:lstStyle/>
          <a:p>
            <a:pPr algn="r"/>
            <a:r>
              <a:rPr lang="en-US" sz="4400" dirty="0">
                <a:solidFill>
                  <a:srgbClr val="2391D2"/>
                </a:solidFill>
                <a:latin typeface="Times New Roman" panose="02020603050405020304" pitchFamily="18" charset="0"/>
                <a:cs typeface="Times New Roman" panose="02020603050405020304" pitchFamily="18" charset="0"/>
              </a:rPr>
              <a:t>Certification </a:t>
            </a:r>
            <a:r>
              <a:rPr lang="en-US" sz="4400" dirty="0">
                <a:solidFill>
                  <a:srgbClr val="0A81C7"/>
                </a:solidFill>
                <a:latin typeface="Times New Roman" panose="02020603050405020304" pitchFamily="18" charset="0"/>
                <a:cs typeface="Times New Roman" panose="02020603050405020304" pitchFamily="18" charset="0"/>
              </a:rPr>
              <a:t>Training &amp; Exams</a:t>
            </a:r>
          </a:p>
        </p:txBody>
      </p:sp>
      <p:sp>
        <p:nvSpPr>
          <p:cNvPr id="6" name="TextBox 5"/>
          <p:cNvSpPr txBox="1"/>
          <p:nvPr/>
        </p:nvSpPr>
        <p:spPr>
          <a:xfrm>
            <a:off x="228600" y="1576791"/>
            <a:ext cx="2971800" cy="3046988"/>
          </a:xfrm>
          <a:prstGeom prst="rect">
            <a:avLst/>
          </a:prstGeom>
          <a:noFill/>
        </p:spPr>
        <p:txBody>
          <a:bodyPr wrap="square" rtlCol="0">
            <a:spAutoFit/>
          </a:bodyPr>
          <a:lstStyle/>
          <a:p>
            <a:pPr algn="ctr">
              <a:defRPr/>
            </a:pPr>
            <a:r>
              <a:rPr lang="en-US" sz="2400" b="1" dirty="0">
                <a:solidFill>
                  <a:srgbClr val="0A81C7"/>
                </a:solidFill>
                <a:latin typeface="+mn-lt"/>
                <a:ea typeface="+mn-ea"/>
              </a:rPr>
              <a:t>20 </a:t>
            </a:r>
            <a:r>
              <a:rPr lang="en-US" sz="2400" b="1" dirty="0" smtClean="0">
                <a:solidFill>
                  <a:srgbClr val="0A81C7"/>
                </a:solidFill>
                <a:latin typeface="+mn-lt"/>
                <a:ea typeface="+mn-ea"/>
              </a:rPr>
              <a:t>Programs</a:t>
            </a:r>
          </a:p>
          <a:p>
            <a:pPr algn="ctr">
              <a:defRPr/>
            </a:pPr>
            <a:endParaRPr lang="en-US" sz="2400" b="1" dirty="0">
              <a:solidFill>
                <a:srgbClr val="0A81C7"/>
              </a:solidFill>
              <a:latin typeface="+mn-lt"/>
              <a:ea typeface="+mn-ea"/>
            </a:endParaRPr>
          </a:p>
          <a:p>
            <a:pPr algn="ctr">
              <a:defRPr/>
            </a:pPr>
            <a:endParaRPr lang="en-US" sz="2400" b="1" dirty="0">
              <a:solidFill>
                <a:srgbClr val="0A81C7"/>
              </a:solidFill>
              <a:latin typeface="+mn-lt"/>
              <a:ea typeface="+mn-ea"/>
            </a:endParaRPr>
          </a:p>
          <a:p>
            <a:pPr algn="ctr">
              <a:defRPr/>
            </a:pPr>
            <a:endParaRPr lang="en-US" sz="2400" b="1" dirty="0">
              <a:solidFill>
                <a:srgbClr val="0A81C7"/>
              </a:solidFill>
              <a:latin typeface="+mn-lt"/>
              <a:ea typeface="+mn-ea"/>
            </a:endParaRPr>
          </a:p>
          <a:p>
            <a:pPr algn="ctr">
              <a:defRPr/>
            </a:pPr>
            <a:r>
              <a:rPr lang="en-US" sz="2400" b="1" dirty="0">
                <a:solidFill>
                  <a:srgbClr val="0A81C7"/>
                </a:solidFill>
                <a:latin typeface="+mn-lt"/>
                <a:ea typeface="+mn-ea"/>
              </a:rPr>
              <a:t>Offered in English, French, Spanish and Chinese</a:t>
            </a:r>
          </a:p>
          <a:p>
            <a:pPr algn="ctr">
              <a:defRPr/>
            </a:pPr>
            <a:endParaRPr lang="en-US" sz="2400" b="1" dirty="0">
              <a:solidFill>
                <a:srgbClr val="0A81C7"/>
              </a:solidFill>
              <a:latin typeface="+mn-lt"/>
              <a:ea typeface="+mn-ea"/>
            </a:endParaRPr>
          </a:p>
        </p:txBody>
      </p:sp>
      <p:sp>
        <p:nvSpPr>
          <p:cNvPr id="17" name="Rectangle 16"/>
          <p:cNvSpPr/>
          <p:nvPr/>
        </p:nvSpPr>
        <p:spPr>
          <a:xfrm>
            <a:off x="3886200" y="914400"/>
            <a:ext cx="2286000" cy="1371600"/>
          </a:xfrm>
          <a:prstGeom prst="rect">
            <a:avLst/>
          </a:prstGeom>
          <a:solidFill>
            <a:srgbClr val="0A81C7">
              <a:alpha val="69000"/>
            </a:srgb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US" b="1" dirty="0">
                <a:solidFill>
                  <a:prstClr val="white"/>
                </a:solidFill>
              </a:rPr>
              <a:t>Laboratory </a:t>
            </a:r>
          </a:p>
          <a:p>
            <a:pPr algn="ctr">
              <a:defRPr/>
            </a:pPr>
            <a:r>
              <a:rPr lang="en-US" b="1" dirty="0">
                <a:solidFill>
                  <a:prstClr val="white"/>
                </a:solidFill>
              </a:rPr>
              <a:t>Technician</a:t>
            </a:r>
          </a:p>
        </p:txBody>
      </p:sp>
      <p:sp>
        <p:nvSpPr>
          <p:cNvPr id="18" name="Rectangle 17"/>
          <p:cNvSpPr/>
          <p:nvPr/>
        </p:nvSpPr>
        <p:spPr>
          <a:xfrm>
            <a:off x="3886200" y="2548956"/>
            <a:ext cx="2286000" cy="1371600"/>
          </a:xfrm>
          <a:prstGeom prst="rect">
            <a:avLst/>
          </a:prstGeom>
          <a:solidFill>
            <a:srgbClr val="0A81C7">
              <a:alpha val="69000"/>
            </a:srgb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US" b="1" dirty="0">
                <a:solidFill>
                  <a:prstClr val="white"/>
                </a:solidFill>
              </a:rPr>
              <a:t>Tilt-Up</a:t>
            </a:r>
          </a:p>
        </p:txBody>
      </p:sp>
      <p:sp>
        <p:nvSpPr>
          <p:cNvPr id="19" name="Rectangle 18"/>
          <p:cNvSpPr/>
          <p:nvPr/>
        </p:nvSpPr>
        <p:spPr>
          <a:xfrm>
            <a:off x="3886200" y="4335938"/>
            <a:ext cx="2286000" cy="1371600"/>
          </a:xfrm>
          <a:prstGeom prst="rect">
            <a:avLst/>
          </a:prstGeom>
          <a:solidFill>
            <a:srgbClr val="0A81C7">
              <a:alpha val="69000"/>
            </a:srgb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US" b="1" dirty="0">
                <a:solidFill>
                  <a:prstClr val="white"/>
                </a:solidFill>
              </a:rPr>
              <a:t>Craftsman</a:t>
            </a:r>
          </a:p>
        </p:txBody>
      </p:sp>
      <p:sp>
        <p:nvSpPr>
          <p:cNvPr id="23" name="Rectangle 22"/>
          <p:cNvSpPr/>
          <p:nvPr/>
        </p:nvSpPr>
        <p:spPr>
          <a:xfrm>
            <a:off x="6553200" y="896112"/>
            <a:ext cx="2286000" cy="1371600"/>
          </a:xfrm>
          <a:prstGeom prst="rect">
            <a:avLst/>
          </a:prstGeom>
          <a:solidFill>
            <a:srgbClr val="0A81C7">
              <a:alpha val="69000"/>
            </a:srgb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US" b="1" dirty="0">
                <a:solidFill>
                  <a:prstClr val="white"/>
                </a:solidFill>
              </a:rPr>
              <a:t>Field</a:t>
            </a:r>
          </a:p>
          <a:p>
            <a:pPr algn="ctr">
              <a:defRPr/>
            </a:pPr>
            <a:r>
              <a:rPr lang="en-US" b="1" dirty="0">
                <a:solidFill>
                  <a:prstClr val="white"/>
                </a:solidFill>
              </a:rPr>
              <a:t>Technician</a:t>
            </a:r>
          </a:p>
        </p:txBody>
      </p:sp>
      <p:sp>
        <p:nvSpPr>
          <p:cNvPr id="24" name="Rectangle 23"/>
          <p:cNvSpPr/>
          <p:nvPr/>
        </p:nvSpPr>
        <p:spPr>
          <a:xfrm>
            <a:off x="6553200" y="2590800"/>
            <a:ext cx="2286000" cy="1371600"/>
          </a:xfrm>
          <a:prstGeom prst="rect">
            <a:avLst/>
          </a:prstGeom>
          <a:solidFill>
            <a:srgbClr val="0A81C7">
              <a:alpha val="69000"/>
            </a:srgb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US" b="1" dirty="0">
                <a:solidFill>
                  <a:prstClr val="white"/>
                </a:solidFill>
              </a:rPr>
              <a:t>Shotcrete</a:t>
            </a:r>
          </a:p>
          <a:p>
            <a:pPr algn="ctr">
              <a:defRPr/>
            </a:pPr>
            <a:r>
              <a:rPr lang="en-US" b="1" dirty="0" err="1">
                <a:solidFill>
                  <a:prstClr val="white"/>
                </a:solidFill>
              </a:rPr>
              <a:t>Nozzleman</a:t>
            </a:r>
            <a:endParaRPr lang="en-US" b="1" dirty="0">
              <a:solidFill>
                <a:prstClr val="white"/>
              </a:solidFill>
            </a:endParaRPr>
          </a:p>
        </p:txBody>
      </p:sp>
      <p:sp>
        <p:nvSpPr>
          <p:cNvPr id="25" name="Rectangle 24"/>
          <p:cNvSpPr/>
          <p:nvPr/>
        </p:nvSpPr>
        <p:spPr>
          <a:xfrm>
            <a:off x="6553200" y="4381785"/>
            <a:ext cx="2286000" cy="1371600"/>
          </a:xfrm>
          <a:prstGeom prst="rect">
            <a:avLst/>
          </a:prstGeom>
          <a:solidFill>
            <a:srgbClr val="0A81C7">
              <a:alpha val="69000"/>
            </a:srgbClr>
          </a:solidFill>
          <a:ln/>
        </p:spPr>
        <p:style>
          <a:lnRef idx="3">
            <a:schemeClr val="lt1"/>
          </a:lnRef>
          <a:fillRef idx="1">
            <a:schemeClr val="accent4"/>
          </a:fillRef>
          <a:effectRef idx="1">
            <a:schemeClr val="accent4"/>
          </a:effectRef>
          <a:fontRef idx="minor">
            <a:schemeClr val="lt1"/>
          </a:fontRef>
        </p:style>
        <p:txBody>
          <a:bodyPr anchor="ctr"/>
          <a:lstStyle/>
          <a:p>
            <a:pPr algn="ctr">
              <a:defRPr/>
            </a:pPr>
            <a:r>
              <a:rPr lang="en-US" dirty="0">
                <a:solidFill>
                  <a:prstClr val="white"/>
                </a:solidFill>
              </a:rPr>
              <a:t>And</a:t>
            </a:r>
            <a:r>
              <a:rPr lang="en-US" dirty="0" smtClean="0">
                <a:solidFill>
                  <a:prstClr val="white"/>
                </a:solidFill>
              </a:rPr>
              <a:t> </a:t>
            </a:r>
            <a:r>
              <a:rPr lang="en-US" b="1" dirty="0">
                <a:solidFill>
                  <a:prstClr val="white"/>
                </a:solidFill>
              </a:rPr>
              <a:t>More</a:t>
            </a:r>
            <a:r>
              <a:rPr lang="en-US" dirty="0" smtClean="0">
                <a:solidFill>
                  <a:prstClr val="white"/>
                </a:solidFill>
              </a:rPr>
              <a:t>!</a:t>
            </a:r>
            <a:endParaRPr lang="en-US" dirty="0">
              <a:solidFill>
                <a:prstClr val="white"/>
              </a:solidFill>
            </a:endParaRPr>
          </a:p>
        </p:txBody>
      </p:sp>
    </p:spTree>
    <p:extLst>
      <p:ext uri="{BB962C8B-B14F-4D97-AF65-F5344CB8AC3E}">
        <p14:creationId xmlns:p14="http://schemas.microsoft.com/office/powerpoint/2010/main" val="21997683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539B"/>
      </a:dk2>
      <a:lt2>
        <a:srgbClr val="EEECE1"/>
      </a:lt2>
      <a:accent1>
        <a:srgbClr val="007DC5"/>
      </a:accent1>
      <a:accent2>
        <a:srgbClr val="ED1C24"/>
      </a:accent2>
      <a:accent3>
        <a:srgbClr val="F5821F"/>
      </a:accent3>
      <a:accent4>
        <a:srgbClr val="51B848"/>
      </a:accent4>
      <a:accent5>
        <a:srgbClr val="2F2C27"/>
      </a:accent5>
      <a:accent6>
        <a:srgbClr val="717374"/>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TotalTime>
  <Words>1410</Words>
  <Application>Microsoft Office PowerPoint</Application>
  <PresentationFormat>On-screen Show (4:3)</PresentationFormat>
  <Paragraphs>115</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MS PGothic</vt:lpstr>
      <vt:lpstr>MS PGothic</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callender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jeff</dc:creator>
  <cp:lastModifiedBy>Cameron J. Innis</cp:lastModifiedBy>
  <cp:revision>101</cp:revision>
  <cp:lastPrinted>2015-06-09T14:32:46Z</cp:lastPrinted>
  <dcterms:created xsi:type="dcterms:W3CDTF">2014-01-17T23:30:21Z</dcterms:created>
  <dcterms:modified xsi:type="dcterms:W3CDTF">2016-06-07T14:01:12Z</dcterms:modified>
</cp:coreProperties>
</file>