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104" d="100"/>
          <a:sy n="104" d="100"/>
        </p:scale>
        <p:origin x="-1038" y="-84"/>
      </p:cViewPr>
      <p:guideLst>
        <p:guide orient="horz" pos="2117"/>
        <p:guide pos="5456"/>
        <p:guide pos="288"/>
        <p:guide pos="2888"/>
        <p:guide pos="1592"/>
        <p:guide pos="420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10" charset="0"/>
                <a:ea typeface="ＭＳ Ｐゴシック" pitchFamily="-110" charset="-128"/>
              </a:defRPr>
            </a:lvl1pPr>
          </a:lstStyle>
          <a:p>
            <a:pPr>
              <a:defRPr/>
            </a:pPr>
            <a:fld id="{5C085A5D-9EFD-4C97-8136-A42057EA0FE7}" type="datetime1">
              <a:rPr lang="en-US" altLang="en-US"/>
              <a:pPr>
                <a:defRPr/>
              </a:pPr>
              <a:t>5/5/2015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endParaRPr lang="en-US"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DDC5501-53AF-47EB-BF3B-55348D73C794}" type="slidenum">
              <a:rPr lang="en-US" altLang="en-US"/>
              <a:pPr/>
              <a:t>‹#›</a:t>
            </a:fld>
            <a:endParaRPr lang="en-US" altLang="en-US"/>
          </a:p>
        </p:txBody>
      </p:sp>
    </p:spTree>
    <p:extLst>
      <p:ext uri="{BB962C8B-B14F-4D97-AF65-F5344CB8AC3E}">
        <p14:creationId xmlns:p14="http://schemas.microsoft.com/office/powerpoint/2010/main" val="40715901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rPr>
              <a:t>This set of slides presents an overview of ACI and it’s operations. It touches on most facets of ACI, and as such, users will likely want to edit it to the needs of a specific audience and the speaker’s own style of presentation. For any given presentation slides may need to be added and existing slides either hidden or deleted. It is anticipated that this “base” presentation will grow over time as users request slides on specific topic areas. Thus, this slide set is intended to be more like a library of slides that will serve as a resource document to future users. Please send comments, edits, or suggestions for additional slides to Ron.Burg@Concrete.org.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885E3486-CF9E-48EA-B461-D055E2D24893}" type="slidenum">
              <a:rPr lang="en-US" altLang="en-US">
                <a:latin typeface="Calibri" pitchFamily="34" charset="0"/>
              </a:rPr>
              <a:pPr/>
              <a:t>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9</a:t>
            </a:fld>
            <a:endParaRPr lang="en-US" alt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smtClean="0">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p>
          <a:p>
            <a:endParaRPr lang="en-CA" dirty="0" smtClean="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a:p>
        </p:txBody>
      </p:sp>
    </p:spTree>
    <p:extLst>
      <p:ext uri="{BB962C8B-B14F-4D97-AF65-F5344CB8AC3E}">
        <p14:creationId xmlns:p14="http://schemas.microsoft.com/office/powerpoint/2010/main" val="1841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smtClean="0">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smtClean="0">
                <a:solidFill>
                  <a:srgbClr val="71BDFF"/>
                </a:solidFill>
                <a:effectLst>
                  <a:outerShdw blurRad="38100" dist="38100" dir="2700000" algn="tl">
                    <a:srgbClr val="C0C0C0"/>
                  </a:outerShdw>
                </a:effectLst>
              </a:rPr>
              <a:t>Thank you</a:t>
            </a:r>
          </a:p>
          <a:p>
            <a:pPr algn="ctr" eaLnBrk="1" hangingPunct="1">
              <a:defRPr/>
            </a:pPr>
            <a:endParaRPr lang="en-US" altLang="en-US" smtClean="0">
              <a:solidFill>
                <a:srgbClr val="BFBFBF"/>
              </a:solidFill>
              <a:effectLst>
                <a:outerShdw blurRad="38100" dist="38100" dir="2700000" algn="tl">
                  <a:srgbClr val="C0C0C0"/>
                </a:outerShdw>
              </a:effectLst>
            </a:endParaRPr>
          </a:p>
          <a:p>
            <a:pPr algn="ctr" eaLnBrk="1" hangingPunct="1">
              <a:defRPr/>
            </a:pPr>
            <a:r>
              <a:rPr lang="en-US" altLang="en-US" sz="2400" smtClean="0">
                <a:solidFill>
                  <a:srgbClr val="BFBFBF"/>
                </a:solidFill>
              </a:rPr>
              <a:t>For the most up-to-date information please </a:t>
            </a:r>
            <a:br>
              <a:rPr lang="en-US" altLang="en-US" sz="2400" smtClean="0">
                <a:solidFill>
                  <a:srgbClr val="BFBFBF"/>
                </a:solidFill>
              </a:rPr>
            </a:br>
            <a:r>
              <a:rPr lang="en-US" altLang="en-US" sz="2400" smtClean="0">
                <a:solidFill>
                  <a:srgbClr val="BFBFBF"/>
                </a:solidFill>
              </a:rPr>
              <a:t>visit the American Concrete Institute at:</a:t>
            </a:r>
          </a:p>
          <a:p>
            <a:pPr algn="ctr" eaLnBrk="1" hangingPunct="1">
              <a:defRPr/>
            </a:pPr>
            <a:r>
              <a:rPr lang="en-US" altLang="en-US" sz="2400" smtClean="0">
                <a:solidFill>
                  <a:schemeClr val="bg1"/>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627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38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smtClean="0"/>
              <a:t>Click to edit Master title style</a:t>
            </a:r>
            <a:endParaRPr lang="en-US" dirty="0"/>
          </a:p>
        </p:txBody>
      </p:sp>
    </p:spTree>
    <p:extLst>
      <p:ext uri="{BB962C8B-B14F-4D97-AF65-F5344CB8AC3E}">
        <p14:creationId xmlns:p14="http://schemas.microsoft.com/office/powerpoint/2010/main" val="8843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76608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smtClean="0"/>
              <a:t>Click to edit Master title style</a:t>
            </a:r>
            <a:endParaRPr lang="en-US" dirty="0"/>
          </a:p>
        </p:txBody>
      </p:sp>
    </p:spTree>
    <p:extLst>
      <p:ext uri="{BB962C8B-B14F-4D97-AF65-F5344CB8AC3E}">
        <p14:creationId xmlns:p14="http://schemas.microsoft.com/office/powerpoint/2010/main" val="8910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smtClean="0"/>
              <a:t>Click to edit Master title style</a:t>
            </a:r>
            <a:endParaRPr lang="en-US" dirty="0"/>
          </a:p>
        </p:txBody>
      </p:sp>
    </p:spTree>
    <p:extLst>
      <p:ext uri="{BB962C8B-B14F-4D97-AF65-F5344CB8AC3E}">
        <p14:creationId xmlns:p14="http://schemas.microsoft.com/office/powerpoint/2010/main" val="12789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smtClean="0"/>
              <a:t>Click to edit Master title style</a:t>
            </a:r>
            <a:endParaRPr lang="en-US" dirty="0"/>
          </a:p>
        </p:txBody>
      </p:sp>
    </p:spTree>
    <p:extLst>
      <p:ext uri="{BB962C8B-B14F-4D97-AF65-F5344CB8AC3E}">
        <p14:creationId xmlns:p14="http://schemas.microsoft.com/office/powerpoint/2010/main" val="22915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smtClean="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Tree>
    <p:extLst>
      <p:ext uri="{BB962C8B-B14F-4D97-AF65-F5344CB8AC3E}">
        <p14:creationId xmlns:p14="http://schemas.microsoft.com/office/powerpoint/2010/main" val="24170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102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15" descr="aci_tagline.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76975"/>
            <a:ext cx="312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j-cs"/>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charset="0"/>
        <a:buChar char="•"/>
        <a:defRPr sz="2800" kern="1200">
          <a:solidFill>
            <a:srgbClr val="FFFFFF"/>
          </a:solidFill>
          <a:latin typeface="+mn-lt"/>
          <a:ea typeface="MS PGothic" panose="020B0600070205080204" pitchFamily="34"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MS PGothic" panose="020B0600070205080204" pitchFamily="34" charset="-128"/>
          <a:cs typeface="+mn-cs"/>
        </a:defRPr>
      </a:lvl2pPr>
      <a:lvl3pPr marL="406400" indent="-228600" algn="l" defTabSz="457200" rtl="0" eaLnBrk="0" fontAlgn="base" hangingPunct="0">
        <a:spcBef>
          <a:spcPct val="20000"/>
        </a:spcBef>
        <a:spcAft>
          <a:spcPct val="0"/>
        </a:spcAft>
        <a:buClr>
          <a:srgbClr val="51B848"/>
        </a:buClr>
        <a:buFont typeface="Arial" charset="0"/>
        <a:buChar char="•"/>
        <a:defRPr sz="2400" kern="1200">
          <a:solidFill>
            <a:srgbClr val="FFFFFF"/>
          </a:solidFill>
          <a:latin typeface="+mn-lt"/>
          <a:ea typeface="MS PGothic" panose="020B0600070205080204" pitchFamily="34"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MS PGothic" panose="020B0600070205080204" pitchFamily="34" charset="-128"/>
          <a:cs typeface="+mn-cs"/>
        </a:defRPr>
      </a:lvl4pPr>
      <a:lvl5pPr marL="406400" indent="-228600" algn="l" defTabSz="457200" rtl="0" eaLnBrk="0" fontAlgn="base" hangingPunct="0">
        <a:spcBef>
          <a:spcPct val="20000"/>
        </a:spcBef>
        <a:spcAft>
          <a:spcPct val="0"/>
        </a:spcAft>
        <a:buClr>
          <a:schemeClr val="accent2"/>
        </a:buClr>
        <a:buFont typeface="Arial" charset="0"/>
        <a:buChar char="»"/>
        <a:defRPr sz="2000" kern="1200">
          <a:solidFill>
            <a:srgbClr val="FFFFFF"/>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6200"/>
            <a:ext cx="7772400" cy="814388"/>
          </a:xfrm>
        </p:spPr>
        <p:txBody>
          <a:bodyPr/>
          <a:lstStyle/>
          <a:p>
            <a:pPr>
              <a:defRPr/>
            </a:pPr>
            <a:r>
              <a:rPr lang="en-US" dirty="0" smtClean="0"/>
              <a:t>ACI Certifications Overview</a:t>
            </a:r>
            <a:endParaRPr lang="en-US" dirty="0"/>
          </a:p>
        </p:txBody>
      </p:sp>
      <p:pic>
        <p:nvPicPr>
          <p:cNvPr id="13315" name="Picture 6" descr="aci_lft_4cp_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
            <a:ext cx="4108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2230" y="457200"/>
            <a:ext cx="4178495" cy="279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7849" r="7849"/>
          <a:stretch>
            <a:fillRect/>
          </a:stretch>
        </p:blipFill>
        <p:spPr>
          <a:xfrm>
            <a:off x="0" y="0"/>
            <a:ext cx="9144000" cy="6172200"/>
          </a:xfrm>
        </p:spPr>
      </p:pic>
      <p:sp>
        <p:nvSpPr>
          <p:cNvPr id="4" name="Rectangle 3"/>
          <p:cNvSpPr/>
          <p:nvPr/>
        </p:nvSpPr>
        <p:spPr>
          <a:xfrm>
            <a:off x="1143000" y="1371600"/>
            <a:ext cx="1371600" cy="333375"/>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North America</a:t>
            </a:r>
          </a:p>
        </p:txBody>
      </p:sp>
      <p:sp>
        <p:nvSpPr>
          <p:cNvPr id="5" name="Rectangle 4"/>
          <p:cNvSpPr/>
          <p:nvPr/>
        </p:nvSpPr>
        <p:spPr>
          <a:xfrm>
            <a:off x="7162800" y="2476500"/>
            <a:ext cx="1447800" cy="30480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Asia Pacific</a:t>
            </a:r>
          </a:p>
        </p:txBody>
      </p:sp>
      <p:sp>
        <p:nvSpPr>
          <p:cNvPr id="6" name="Rectangle 5"/>
          <p:cNvSpPr/>
          <p:nvPr/>
        </p:nvSpPr>
        <p:spPr>
          <a:xfrm>
            <a:off x="1295400" y="2667000"/>
            <a:ext cx="1981200" cy="304800"/>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Mexico/Latin America</a:t>
            </a:r>
          </a:p>
        </p:txBody>
      </p:sp>
      <p:sp>
        <p:nvSpPr>
          <p:cNvPr id="7" name="Rectangle 6"/>
          <p:cNvSpPr/>
          <p:nvPr/>
        </p:nvSpPr>
        <p:spPr>
          <a:xfrm>
            <a:off x="4572000" y="2039938"/>
            <a:ext cx="1219200" cy="3048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Middle East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dirty="0">
                <a:solidFill>
                  <a:prstClr val="white"/>
                </a:solidFill>
              </a:rPr>
              <a:t>CERTIFICATION</a:t>
            </a:r>
          </a:p>
          <a:p>
            <a:pPr algn="ctr">
              <a:defRPr/>
            </a:pPr>
            <a:r>
              <a:rPr lang="en-US" sz="6600" dirty="0">
                <a:solidFill>
                  <a:prstClr val="white"/>
                </a:solidFill>
              </a:rPr>
              <a:t>PROGRAM</a:t>
            </a:r>
          </a:p>
          <a:p>
            <a:pPr algn="ctr">
              <a:defRPr/>
            </a:pPr>
            <a:r>
              <a:rPr lang="en-US" sz="6600" dirty="0">
                <a:solidFill>
                  <a:prstClr val="white"/>
                </a:solidFill>
              </a:rPr>
              <a:t>NEAR ME?</a:t>
            </a:r>
          </a:p>
        </p:txBody>
      </p:sp>
      <p:sp>
        <p:nvSpPr>
          <p:cNvPr id="25603" name="TextBox 3"/>
          <p:cNvSpPr txBox="1">
            <a:spLocks noChangeArrowheads="1"/>
          </p:cNvSpPr>
          <p:nvPr/>
        </p:nvSpPr>
        <p:spPr bwMode="auto">
          <a:xfrm rot="-5400000">
            <a:off x="558800" y="24892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200">
                <a:solidFill>
                  <a:srgbClr val="FFFFFF"/>
                </a:solidFill>
                <a:latin typeface="Courier New" pitchFamily="49" charset="0"/>
                <a:cs typeface="Courier New" pitchFamily="49" charset="0"/>
              </a:rPr>
              <a:t>IS THERE 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0043" b="10043"/>
          <a:stretch>
            <a:fillRect/>
          </a:stretch>
        </p:blipFill>
        <p:spPr>
          <a:xfrm>
            <a:off x="0" y="0"/>
            <a:ext cx="9144000" cy="6172200"/>
          </a:xfrm>
        </p:spPr>
      </p:pic>
      <p:sp>
        <p:nvSpPr>
          <p:cNvPr id="4" name="Right Arrow 3"/>
          <p:cNvSpPr/>
          <p:nvPr/>
        </p:nvSpPr>
        <p:spPr>
          <a:xfrm rot="9560079">
            <a:off x="4371975" y="811213"/>
            <a:ext cx="762000" cy="3048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prstClr val="white"/>
              </a:solidFill>
            </a:endParaRPr>
          </a:p>
        </p:txBody>
      </p:sp>
      <p:sp>
        <p:nvSpPr>
          <p:cNvPr id="5" name="TextBox 4"/>
          <p:cNvSpPr txBox="1"/>
          <p:nvPr/>
        </p:nvSpPr>
        <p:spPr>
          <a:xfrm>
            <a:off x="5641975" y="731838"/>
            <a:ext cx="3349625" cy="254000"/>
          </a:xfrm>
          <a:prstGeom prst="rect">
            <a:avLst/>
          </a:prstGeom>
          <a:solidFill>
            <a:srgbClr val="FF9900"/>
          </a:solidFill>
        </p:spPr>
        <p:txBody>
          <a:bodyPr>
            <a:spAutoFit/>
          </a:bodyPr>
          <a:lstStyle/>
          <a:p>
            <a:pPr>
              <a:defRPr/>
            </a:pPr>
            <a:r>
              <a:rPr lang="en-US" sz="1050" dirty="0">
                <a:solidFill>
                  <a:prstClr val="white"/>
                </a:solidFill>
                <a:latin typeface="Arial" panose="020B0604020202020204" pitchFamily="34" charset="0"/>
              </a:rPr>
              <a:t>http://www.concrete.org/events/eventscalendar.aspx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3593" t="-2" r="-13593" b="-1250"/>
          <a:stretch>
            <a:fillRect/>
          </a:stretch>
        </p:blipFill>
        <p:spPr>
          <a:xfrm>
            <a:off x="152400" y="17463"/>
            <a:ext cx="9144000" cy="6172200"/>
          </a:xfrm>
        </p:spPr>
      </p:pic>
      <p:sp>
        <p:nvSpPr>
          <p:cNvPr id="27651" name="TextBox 3"/>
          <p:cNvSpPr txBox="1">
            <a:spLocks noChangeArrowheads="1"/>
          </p:cNvSpPr>
          <p:nvPr/>
        </p:nvSpPr>
        <p:spPr bwMode="auto">
          <a:xfrm>
            <a:off x="1371600" y="304800"/>
            <a:ext cx="6154738" cy="584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US" altLang="en-US" sz="1600">
                <a:solidFill>
                  <a:srgbClr val="00539B"/>
                </a:solidFill>
                <a:cs typeface="Arial" charset="0"/>
              </a:rPr>
              <a:t>VISIT</a:t>
            </a:r>
            <a:r>
              <a:rPr lang="en-US" altLang="en-US" sz="1600">
                <a:solidFill>
                  <a:srgbClr val="00539B"/>
                </a:solidFill>
                <a:cs typeface="Courier New" pitchFamily="49" charset="0"/>
              </a:rPr>
              <a:t> CONCRETE.org</a:t>
            </a:r>
          </a:p>
          <a:p>
            <a:pPr algn="ctr"/>
            <a:r>
              <a:rPr lang="en-US" altLang="en-US" sz="1600">
                <a:solidFill>
                  <a:srgbClr val="FFFFFF"/>
                </a:solidFill>
                <a:latin typeface="Courier New" pitchFamily="49" charset="0"/>
                <a:cs typeface="Courier New" pitchFamily="49" charset="0"/>
              </a:rPr>
              <a:t>Click on Certification!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7851" r="7851"/>
          <a:stretch>
            <a:fillRect/>
          </a:stretch>
        </p:blipFill>
        <p:spPr>
          <a:xfrm>
            <a:off x="0" y="0"/>
            <a:ext cx="9144000" cy="6172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609600" y="457200"/>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6600">
                <a:solidFill>
                  <a:srgbClr val="FFFFFF"/>
                </a:solidFill>
                <a:latin typeface="Courier New" pitchFamily="49" charset="0"/>
                <a:cs typeface="Courier New" pitchFamily="49" charset="0"/>
              </a:rPr>
              <a:t>CONGRATULATIONS!</a:t>
            </a:r>
          </a:p>
        </p:txBody>
      </p:sp>
      <p:pic>
        <p:nvPicPr>
          <p:cNvPr id="4" name="Picture 3"/>
          <p:cNvPicPr>
            <a:picLocks noChangeAspect="1"/>
          </p:cNvPicPr>
          <p:nvPr/>
        </p:nvPicPr>
        <p:blipFill>
          <a:blip r:embed="rId2"/>
          <a:stretch>
            <a:fillRect/>
          </a:stretch>
        </p:blipFill>
        <p:spPr>
          <a:xfrm>
            <a:off x="2444750" y="1981200"/>
            <a:ext cx="4283075" cy="2705100"/>
          </a:xfrm>
          <a:prstGeom prst="rect">
            <a:avLst/>
          </a:prstGeom>
          <a:ln w="15875">
            <a:solidFill>
              <a:schemeClr val="accent1"/>
            </a:solidFill>
          </a:ln>
          <a:effectLst>
            <a:outerShdw blurRad="292100" dist="139700" dir="2700000" algn="tl" rotWithShape="0">
              <a:prstClr val="black">
                <a:alpha val="65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800" dirty="0">
                <a:solidFill>
                  <a:prstClr val="white"/>
                </a:solidFill>
              </a:rPr>
              <a:t>ACI</a:t>
            </a:r>
          </a:p>
          <a:p>
            <a:pPr algn="ctr">
              <a:defRPr/>
            </a:pPr>
            <a:r>
              <a:rPr lang="en-US" sz="2800" dirty="0">
                <a:solidFill>
                  <a:prstClr val="white"/>
                </a:solidFill>
              </a:rPr>
              <a:t>CERTIFICATION </a:t>
            </a:r>
          </a:p>
          <a:p>
            <a:pPr algn="ctr">
              <a:defRPr/>
            </a:pPr>
            <a:r>
              <a:rPr lang="en-US" sz="2800" dirty="0">
                <a:solidFill>
                  <a:prstClr val="white"/>
                </a:solidFill>
              </a:rPr>
              <a:t>@ </a:t>
            </a:r>
            <a:r>
              <a:rPr lang="en-US" sz="3200" dirty="0">
                <a:solidFill>
                  <a:prstClr val="white"/>
                </a:solidFill>
              </a:rPr>
              <a:t>concrete.org</a:t>
            </a:r>
          </a:p>
        </p:txBody>
      </p:sp>
      <p:sp>
        <p:nvSpPr>
          <p:cNvPr id="30723" name="TextBox 3"/>
          <p:cNvSpPr txBox="1">
            <a:spLocks noChangeArrowheads="1"/>
          </p:cNvSpPr>
          <p:nvPr/>
        </p:nvSpPr>
        <p:spPr bwMode="auto">
          <a:xfrm rot="-5400000">
            <a:off x="-266700" y="1879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200">
                <a:solidFill>
                  <a:srgbClr val="FFFFFF"/>
                </a:solidFill>
                <a:latin typeface="Courier New" pitchFamily="49" charset="0"/>
                <a:cs typeface="Courier New" pitchFamily="49" charset="0"/>
              </a:rPr>
              <a:t>LEARN MORE</a:t>
            </a:r>
          </a:p>
        </p:txBody>
      </p:sp>
      <p:sp>
        <p:nvSpPr>
          <p:cNvPr id="30724" name="TextBox 4"/>
          <p:cNvSpPr txBox="1">
            <a:spLocks noChangeArrowheads="1"/>
          </p:cNvSpPr>
          <p:nvPr/>
        </p:nvSpPr>
        <p:spPr bwMode="auto">
          <a:xfrm rot="-5400000">
            <a:off x="1188244" y="2577306"/>
            <a:ext cx="2998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6600">
                <a:solidFill>
                  <a:srgbClr val="FFFFFF"/>
                </a:solidFill>
                <a:latin typeface="Courier New" pitchFamily="49" charset="0"/>
                <a:cs typeface="Courier New" pitchFamily="49" charset="0"/>
              </a:rPr>
              <a:t>ABOUT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533400" y="58738"/>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000">
                <a:solidFill>
                  <a:srgbClr val="FFFFFF"/>
                </a:solidFill>
                <a:latin typeface="Courier New" pitchFamily="49" charset="0"/>
                <a:cs typeface="Courier New" pitchFamily="49" charset="0"/>
              </a:rPr>
              <a:t>20</a:t>
            </a:r>
            <a:r>
              <a:rPr lang="en-US" altLang="en-US" sz="4400">
                <a:solidFill>
                  <a:srgbClr val="FFFFFF"/>
                </a:solidFill>
                <a:latin typeface="Courier New" pitchFamily="49" charset="0"/>
                <a:cs typeface="Courier New" pitchFamily="49" charset="0"/>
              </a:rPr>
              <a:t> PROGRAMS</a:t>
            </a:r>
            <a:endParaRPr lang="en-US" altLang="en-US" sz="4000">
              <a:solidFill>
                <a:srgbClr val="FFFFFF"/>
              </a:solidFill>
              <a:latin typeface="Courier New" pitchFamily="49" charset="0"/>
              <a:cs typeface="Courier New" pitchFamily="49" charset="0"/>
            </a:endParaRPr>
          </a:p>
        </p:txBody>
      </p:sp>
      <p:sp>
        <p:nvSpPr>
          <p:cNvPr id="2" name="Rectangle 1"/>
          <p:cNvSpPr/>
          <p:nvPr/>
        </p:nvSpPr>
        <p:spPr>
          <a:xfrm>
            <a:off x="457200" y="914400"/>
            <a:ext cx="2286000" cy="1371600"/>
          </a:xfrm>
          <a:prstGeom prst="rect">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Laboratory </a:t>
            </a:r>
          </a:p>
          <a:p>
            <a:pPr algn="ctr">
              <a:defRPr/>
            </a:pPr>
            <a:r>
              <a:rPr lang="en-US" dirty="0">
                <a:solidFill>
                  <a:prstClr val="white"/>
                </a:solidFill>
              </a:rPr>
              <a:t>Technician</a:t>
            </a:r>
          </a:p>
        </p:txBody>
      </p:sp>
      <p:sp>
        <p:nvSpPr>
          <p:cNvPr id="5" name="Rectangle 4"/>
          <p:cNvSpPr/>
          <p:nvPr/>
        </p:nvSpPr>
        <p:spPr>
          <a:xfrm>
            <a:off x="439738" y="2590800"/>
            <a:ext cx="2286000" cy="1371600"/>
          </a:xfrm>
          <a:prstGeom prst="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Tilt-Up</a:t>
            </a:r>
          </a:p>
        </p:txBody>
      </p:sp>
      <p:sp>
        <p:nvSpPr>
          <p:cNvPr id="6" name="Rectangle 5"/>
          <p:cNvSpPr/>
          <p:nvPr/>
        </p:nvSpPr>
        <p:spPr>
          <a:xfrm>
            <a:off x="457200" y="4343400"/>
            <a:ext cx="2286000" cy="1371600"/>
          </a:xfrm>
          <a:prstGeom prst="rect">
            <a:avLst/>
          </a:prstGeom>
          <a:solidFill>
            <a:schemeClr val="accent1"/>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Craftsman</a:t>
            </a:r>
          </a:p>
        </p:txBody>
      </p:sp>
      <p:sp>
        <p:nvSpPr>
          <p:cNvPr id="7" name="Rectangle 6"/>
          <p:cNvSpPr/>
          <p:nvPr/>
        </p:nvSpPr>
        <p:spPr>
          <a:xfrm>
            <a:off x="3276600" y="914400"/>
            <a:ext cx="2286000" cy="1371600"/>
          </a:xfrm>
          <a:prstGeom prst="rect">
            <a:avLst/>
          </a:prstGeom>
          <a:solidFill>
            <a:schemeClr val="accent3"/>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Adhesive </a:t>
            </a:r>
          </a:p>
          <a:p>
            <a:pPr algn="ctr">
              <a:defRPr/>
            </a:pPr>
            <a:r>
              <a:rPr lang="en-US" dirty="0">
                <a:solidFill>
                  <a:prstClr val="white"/>
                </a:solidFill>
              </a:rPr>
              <a:t>Anchor </a:t>
            </a:r>
          </a:p>
          <a:p>
            <a:pPr algn="ctr">
              <a:defRPr/>
            </a:pPr>
            <a:r>
              <a:rPr lang="en-US" dirty="0">
                <a:solidFill>
                  <a:prstClr val="white"/>
                </a:solidFill>
              </a:rPr>
              <a:t>Installation</a:t>
            </a:r>
          </a:p>
        </p:txBody>
      </p:sp>
      <p:sp>
        <p:nvSpPr>
          <p:cNvPr id="9" name="Rectangle 8"/>
          <p:cNvSpPr/>
          <p:nvPr/>
        </p:nvSpPr>
        <p:spPr>
          <a:xfrm>
            <a:off x="3276600" y="2590800"/>
            <a:ext cx="2286000" cy="1371600"/>
          </a:xfrm>
          <a:prstGeom prst="rect">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Aggregate</a:t>
            </a:r>
          </a:p>
          <a:p>
            <a:pPr algn="ctr">
              <a:defRPr/>
            </a:pPr>
            <a:r>
              <a:rPr lang="en-US" dirty="0">
                <a:solidFill>
                  <a:prstClr val="white"/>
                </a:solidFill>
              </a:rPr>
              <a:t>Technician</a:t>
            </a:r>
          </a:p>
        </p:txBody>
      </p:sp>
      <p:sp>
        <p:nvSpPr>
          <p:cNvPr id="10" name="Rectangle 9"/>
          <p:cNvSpPr/>
          <p:nvPr/>
        </p:nvSpPr>
        <p:spPr>
          <a:xfrm>
            <a:off x="3276600" y="4343400"/>
            <a:ext cx="2286000" cy="1371600"/>
          </a:xfrm>
          <a:prstGeom prst="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Inspector</a:t>
            </a:r>
          </a:p>
        </p:txBody>
      </p:sp>
      <p:sp>
        <p:nvSpPr>
          <p:cNvPr id="11" name="Rectangle 10"/>
          <p:cNvSpPr/>
          <p:nvPr/>
        </p:nvSpPr>
        <p:spPr>
          <a:xfrm>
            <a:off x="6019800" y="914400"/>
            <a:ext cx="2286000" cy="1371600"/>
          </a:xfrm>
          <a:prstGeom prst="rect">
            <a:avLst/>
          </a:prstGeom>
          <a:solidFill>
            <a:srgbClr val="0070C0"/>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Field</a:t>
            </a:r>
          </a:p>
          <a:p>
            <a:pPr algn="ctr">
              <a:defRPr/>
            </a:pPr>
            <a:r>
              <a:rPr lang="en-US" dirty="0">
                <a:solidFill>
                  <a:prstClr val="white"/>
                </a:solidFill>
              </a:rPr>
              <a:t>Technician</a:t>
            </a:r>
          </a:p>
        </p:txBody>
      </p:sp>
      <p:sp>
        <p:nvSpPr>
          <p:cNvPr id="12" name="Rectangle 11"/>
          <p:cNvSpPr/>
          <p:nvPr/>
        </p:nvSpPr>
        <p:spPr>
          <a:xfrm>
            <a:off x="6019800" y="2590800"/>
            <a:ext cx="2286000" cy="1371600"/>
          </a:xfrm>
          <a:prstGeom prst="rect">
            <a:avLst/>
          </a:prstGeom>
          <a:solidFill>
            <a:schemeClr val="accent3"/>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err="1">
                <a:solidFill>
                  <a:prstClr val="white"/>
                </a:solidFill>
              </a:rPr>
              <a:t>Shotcrete</a:t>
            </a:r>
            <a:endParaRPr lang="en-US" dirty="0">
              <a:solidFill>
                <a:prstClr val="white"/>
              </a:solidFill>
            </a:endParaRPr>
          </a:p>
          <a:p>
            <a:pPr algn="ctr">
              <a:defRPr/>
            </a:pPr>
            <a:r>
              <a:rPr lang="en-US" dirty="0" err="1">
                <a:solidFill>
                  <a:prstClr val="white"/>
                </a:solidFill>
              </a:rPr>
              <a:t>Nozzleman</a:t>
            </a:r>
            <a:endParaRPr lang="en-US" dirty="0">
              <a:solidFill>
                <a:prstClr val="white"/>
              </a:solidFill>
            </a:endParaRPr>
          </a:p>
        </p:txBody>
      </p:sp>
      <p:sp>
        <p:nvSpPr>
          <p:cNvPr id="13" name="Rectangle 12"/>
          <p:cNvSpPr/>
          <p:nvPr/>
        </p:nvSpPr>
        <p:spPr>
          <a:xfrm>
            <a:off x="5995988" y="4360863"/>
            <a:ext cx="2286000" cy="1371600"/>
          </a:xfrm>
          <a:prstGeom prst="rect">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prstClr val="white"/>
                </a:solidFill>
              </a:rPr>
              <a:t>Masonry </a:t>
            </a:r>
          </a:p>
          <a:p>
            <a:pPr algn="ctr">
              <a:defRPr/>
            </a:pPr>
            <a:r>
              <a:rPr lang="en-US" dirty="0">
                <a:solidFill>
                  <a:prstClr val="white"/>
                </a:solidFill>
              </a:rPr>
              <a:t>Technician</a:t>
            </a:r>
          </a:p>
        </p:txBody>
      </p:sp>
      <p:sp>
        <p:nvSpPr>
          <p:cNvPr id="15372" name="TextBox 7"/>
          <p:cNvSpPr txBox="1">
            <a:spLocks noChangeArrowheads="1"/>
          </p:cNvSpPr>
          <p:nvPr/>
        </p:nvSpPr>
        <p:spPr bwMode="auto">
          <a:xfrm>
            <a:off x="4343400" y="130175"/>
            <a:ext cx="434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51B848"/>
                </a:solidFill>
                <a:latin typeface="Courier New" pitchFamily="49" charset="0"/>
                <a:cs typeface="Courier New" pitchFamily="49" charset="0"/>
              </a:rPr>
              <a:t>Various Levels:</a:t>
            </a:r>
          </a:p>
          <a:p>
            <a:r>
              <a:rPr lang="en-US" altLang="en-US" sz="1600">
                <a:solidFill>
                  <a:srgbClr val="FFFFFF"/>
                </a:solidFill>
              </a:rPr>
              <a:t>Installer, Technician, Specialist, Inspector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75"/>
            <a:ext cx="9144000" cy="61722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6600" dirty="0">
                <a:solidFill>
                  <a:prstClr val="white"/>
                </a:solidFill>
                <a:latin typeface="Calibri" panose="020F0502020204030204" pitchFamily="34" charset="0"/>
              </a:rPr>
              <a:t>PEOPLE BE </a:t>
            </a:r>
          </a:p>
          <a:p>
            <a:pPr algn="ctr">
              <a:defRPr/>
            </a:pPr>
            <a:r>
              <a:rPr lang="en-US" sz="6000" dirty="0">
                <a:solidFill>
                  <a:prstClr val="white"/>
                </a:solidFill>
                <a:latin typeface="Calibri" panose="020F0502020204030204" pitchFamily="34" charset="0"/>
              </a:rPr>
              <a:t>CERTIFIED?</a:t>
            </a:r>
          </a:p>
        </p:txBody>
      </p:sp>
      <p:sp>
        <p:nvSpPr>
          <p:cNvPr id="16387" name="TextBox 3"/>
          <p:cNvSpPr txBox="1">
            <a:spLocks noChangeArrowheads="1"/>
          </p:cNvSpPr>
          <p:nvPr/>
        </p:nvSpPr>
        <p:spPr bwMode="auto">
          <a:xfrm rot="-5400000">
            <a:off x="1048544" y="2510632"/>
            <a:ext cx="18573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6600" dirty="0">
                <a:solidFill>
                  <a:srgbClr val="FFFFFF"/>
                </a:solidFill>
                <a:latin typeface="Courier New" pitchFamily="49" charset="0"/>
                <a:cs typeface="Courier New" pitchFamily="49" charset="0"/>
              </a:rPr>
              <a:t>WHY</a:t>
            </a:r>
          </a:p>
        </p:txBody>
      </p:sp>
      <p:sp>
        <p:nvSpPr>
          <p:cNvPr id="16388" name="TextBox 4"/>
          <p:cNvSpPr txBox="1">
            <a:spLocks noChangeArrowheads="1"/>
          </p:cNvSpPr>
          <p:nvPr/>
        </p:nvSpPr>
        <p:spPr bwMode="auto">
          <a:xfrm rot="-5400000">
            <a:off x="1511300" y="27289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200">
                <a:solidFill>
                  <a:srgbClr val="FFFFFF"/>
                </a:solidFill>
                <a:latin typeface="Courier New" pitchFamily="49" charset="0"/>
                <a:cs typeface="Courier New" pitchFamily="49" charset="0"/>
              </a:rPr>
              <a:t>SHOULD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19200" y="1216025"/>
            <a:ext cx="3657600" cy="37338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dirty="0">
                <a:solidFill>
                  <a:prstClr val="white"/>
                </a:solidFill>
                <a:latin typeface="Courier New" panose="02070309020205020404" pitchFamily="49" charset="0"/>
                <a:cs typeface="Courier New" panose="02070309020205020404" pitchFamily="49" charset="0"/>
              </a:rPr>
              <a:t>REQUIRED FOR EMPLOYMENT</a:t>
            </a:r>
          </a:p>
        </p:txBody>
      </p:sp>
      <p:sp>
        <p:nvSpPr>
          <p:cNvPr id="6" name="Oval 5"/>
          <p:cNvSpPr/>
          <p:nvPr/>
        </p:nvSpPr>
        <p:spPr>
          <a:xfrm>
            <a:off x="4419600" y="1216025"/>
            <a:ext cx="3810000" cy="3886200"/>
          </a:xfrm>
          <a:prstGeom prst="ellipse">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prstClr val="white"/>
                </a:solidFill>
                <a:latin typeface="Courier New" panose="02070309020205020404" pitchFamily="49" charset="0"/>
                <a:cs typeface="Courier New" panose="02070309020205020404" pitchFamily="49" charset="0"/>
              </a:rPr>
              <a:t>INCREASE YOUR </a:t>
            </a:r>
          </a:p>
          <a:p>
            <a:pPr algn="ctr">
              <a:defRPr/>
            </a:pPr>
            <a:r>
              <a:rPr lang="en-US" dirty="0">
                <a:solidFill>
                  <a:prstClr val="white"/>
                </a:solidFill>
                <a:latin typeface="Courier New" panose="02070309020205020404" pitchFamily="49" charset="0"/>
                <a:cs typeface="Courier New" panose="02070309020205020404" pitchFamily="49" charset="0"/>
              </a:rPr>
              <a:t>MARKETABILITY </a:t>
            </a:r>
          </a:p>
        </p:txBody>
      </p:sp>
      <p:sp>
        <p:nvSpPr>
          <p:cNvPr id="17412" name="TextBox 1"/>
          <p:cNvSpPr txBox="1">
            <a:spLocks noChangeArrowheads="1"/>
          </p:cNvSpPr>
          <p:nvPr/>
        </p:nvSpPr>
        <p:spPr bwMode="auto">
          <a:xfrm>
            <a:off x="2743200" y="1828800"/>
            <a:ext cx="60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800">
                <a:solidFill>
                  <a:srgbClr val="FFFFFF"/>
                </a:solidFill>
                <a:latin typeface="Courier New" pitchFamily="49" charset="0"/>
                <a:cs typeface="Courier New" pitchFamily="49" charset="0"/>
              </a:rPr>
              <a:t>1</a:t>
            </a:r>
          </a:p>
        </p:txBody>
      </p:sp>
      <p:sp>
        <p:nvSpPr>
          <p:cNvPr id="17413" name="TextBox 3"/>
          <p:cNvSpPr txBox="1">
            <a:spLocks noChangeArrowheads="1"/>
          </p:cNvSpPr>
          <p:nvPr/>
        </p:nvSpPr>
        <p:spPr bwMode="auto">
          <a:xfrm>
            <a:off x="6019800" y="190500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400">
                <a:solidFill>
                  <a:srgbClr val="FFFFFF"/>
                </a:solidFill>
                <a:latin typeface="Courier New" pitchFamily="49" charset="0"/>
                <a:cs typeface="Courier New" pitchFamily="49" charset="0"/>
              </a:rPr>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722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000" dirty="0">
                <a:solidFill>
                  <a:prstClr val="white"/>
                </a:solidFill>
              </a:rPr>
              <a:t>PREPARE FOR EXAMS?</a:t>
            </a:r>
          </a:p>
        </p:txBody>
      </p:sp>
      <p:sp>
        <p:nvSpPr>
          <p:cNvPr id="18435" name="TextBox 4"/>
          <p:cNvSpPr txBox="1">
            <a:spLocks noChangeArrowheads="1"/>
          </p:cNvSpPr>
          <p:nvPr/>
        </p:nvSpPr>
        <p:spPr bwMode="auto">
          <a:xfrm>
            <a:off x="838200" y="2373313"/>
            <a:ext cx="764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2800">
                <a:solidFill>
                  <a:srgbClr val="FFFFFF"/>
                </a:solidFill>
                <a:latin typeface="Courier New" pitchFamily="49" charset="0"/>
                <a:cs typeface="Courier New" pitchFamily="49" charset="0"/>
              </a:rPr>
              <a:t>WHAT MATERIALS ARE OFFERED TO HELP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5830" b="5830"/>
          <a:stretch>
            <a:fillRect/>
          </a:stretch>
        </p:blipFill>
        <p:spPr>
          <a:xfrm>
            <a:off x="0" y="0"/>
            <a:ext cx="9144000" cy="6172200"/>
          </a:xfrm>
        </p:spPr>
      </p:pic>
      <p:sp>
        <p:nvSpPr>
          <p:cNvPr id="19459" name="TextBox 4"/>
          <p:cNvSpPr txBox="1">
            <a:spLocks noChangeArrowheads="1"/>
          </p:cNvSpPr>
          <p:nvPr/>
        </p:nvSpPr>
        <p:spPr bwMode="auto">
          <a:xfrm>
            <a:off x="576263" y="52578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b="1">
                <a:solidFill>
                  <a:srgbClr val="00539B"/>
                </a:solidFill>
                <a:latin typeface="Courier New" pitchFamily="49" charset="0"/>
                <a:cs typeface="Courier New" pitchFamily="49" charset="0"/>
              </a:rPr>
              <a:t>Workbooks</a:t>
            </a:r>
            <a:r>
              <a:rPr lang="en-US" altLang="en-US" b="1">
                <a:solidFill>
                  <a:srgbClr val="000000"/>
                </a:solidFill>
                <a:latin typeface="Courier New" pitchFamily="49" charset="0"/>
                <a:cs typeface="Courier New" pitchFamily="49" charset="0"/>
              </a:rPr>
              <a:t>  * </a:t>
            </a:r>
            <a:r>
              <a:rPr lang="en-US" altLang="en-US" b="1">
                <a:solidFill>
                  <a:srgbClr val="C66009"/>
                </a:solidFill>
                <a:latin typeface="Courier New" pitchFamily="49" charset="0"/>
                <a:cs typeface="Courier New" pitchFamily="49" charset="0"/>
              </a:rPr>
              <a:t>Prep Material  </a:t>
            </a:r>
            <a:r>
              <a:rPr lang="en-US" altLang="en-US" b="1">
                <a:solidFill>
                  <a:srgbClr val="000000"/>
                </a:solidFill>
                <a:latin typeface="Courier New" pitchFamily="49" charset="0"/>
                <a:cs typeface="Courier New" pitchFamily="49" charset="0"/>
              </a:rPr>
              <a:t>* </a:t>
            </a:r>
            <a:r>
              <a:rPr lang="en-US" altLang="en-US" b="1">
                <a:solidFill>
                  <a:srgbClr val="3C8A36"/>
                </a:solidFill>
                <a:latin typeface="Courier New" pitchFamily="49" charset="0"/>
                <a:cs typeface="Courier New" pitchFamily="49" charset="0"/>
              </a:rPr>
              <a:t>Training Videos  </a:t>
            </a:r>
            <a:r>
              <a:rPr lang="en-US" altLang="en-US" b="1">
                <a:solidFill>
                  <a:srgbClr val="000000"/>
                </a:solidFill>
                <a:latin typeface="Courier New" pitchFamily="49" charset="0"/>
                <a:cs typeface="Courier New" pitchFamily="49" charset="0"/>
              </a:rPr>
              <a:t>* </a:t>
            </a:r>
            <a:r>
              <a:rPr lang="en-US" altLang="en-US" b="1">
                <a:solidFill>
                  <a:srgbClr val="C00000"/>
                </a:solidFill>
                <a:latin typeface="Courier New" pitchFamily="49" charset="0"/>
                <a:cs typeface="Courier New" pitchFamily="49" charset="0"/>
              </a:rPr>
              <a:t>E-Learning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72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dirty="0">
                <a:solidFill>
                  <a:prstClr val="white"/>
                </a:solidFill>
              </a:rPr>
              <a:t>CERTIFICATIONS </a:t>
            </a:r>
          </a:p>
          <a:p>
            <a:pPr algn="ctr">
              <a:defRPr/>
            </a:pPr>
            <a:r>
              <a:rPr lang="en-US" sz="6000" dirty="0">
                <a:solidFill>
                  <a:prstClr val="white"/>
                </a:solidFill>
              </a:rPr>
              <a:t>OFFERED </a:t>
            </a:r>
            <a:r>
              <a:rPr lang="en-US" sz="6600" dirty="0">
                <a:solidFill>
                  <a:prstClr val="white"/>
                </a:solidFill>
              </a:rPr>
              <a:t>IN </a:t>
            </a:r>
          </a:p>
          <a:p>
            <a:pPr algn="ctr">
              <a:defRPr/>
            </a:pPr>
            <a:r>
              <a:rPr lang="en-US" sz="3600" dirty="0">
                <a:solidFill>
                  <a:prstClr val="white"/>
                </a:solidFill>
              </a:rPr>
              <a:t>OTHER LANGUAGES</a:t>
            </a:r>
          </a:p>
        </p:txBody>
      </p:sp>
      <p:sp>
        <p:nvSpPr>
          <p:cNvPr id="20483" name="TextBox 4"/>
          <p:cNvSpPr txBox="1">
            <a:spLocks noChangeArrowheads="1"/>
          </p:cNvSpPr>
          <p:nvPr/>
        </p:nvSpPr>
        <p:spPr bwMode="auto">
          <a:xfrm>
            <a:off x="6553200" y="1201738"/>
            <a:ext cx="12954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23900">
                <a:solidFill>
                  <a:srgbClr val="FFFFFF"/>
                </a:solidFill>
                <a:latin typeface="Courier New" pitchFamily="49" charset="0"/>
                <a:cs typeface="Courier New" pitchFamily="49" charset="0"/>
              </a:rPr>
              <a:t>?</a:t>
            </a:r>
          </a:p>
        </p:txBody>
      </p:sp>
      <p:sp>
        <p:nvSpPr>
          <p:cNvPr id="20484" name="TextBox 5"/>
          <p:cNvSpPr txBox="1">
            <a:spLocks noChangeArrowheads="1"/>
          </p:cNvSpPr>
          <p:nvPr/>
        </p:nvSpPr>
        <p:spPr bwMode="auto">
          <a:xfrm rot="-5400000">
            <a:off x="668338" y="2347912"/>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8000">
                <a:solidFill>
                  <a:srgbClr val="FFFFFF"/>
                </a:solidFill>
                <a:latin typeface="Courier New" pitchFamily="49" charset="0"/>
                <a:cs typeface="Courier New" pitchFamily="49" charset="0"/>
              </a:rPr>
              <a:t>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347663" y="2049463"/>
            <a:ext cx="2209800" cy="1828800"/>
          </a:xfrm>
          <a:prstGeom prst="wave">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3200" dirty="0">
                <a:solidFill>
                  <a:prstClr val="white"/>
                </a:solidFill>
                <a:latin typeface="Courier New" panose="02070309020205020404" pitchFamily="49" charset="0"/>
                <a:cs typeface="Courier New" panose="02070309020205020404" pitchFamily="49" charset="0"/>
              </a:rPr>
              <a:t>Spanish</a:t>
            </a:r>
          </a:p>
        </p:txBody>
      </p:sp>
      <p:sp>
        <p:nvSpPr>
          <p:cNvPr id="4" name="Wave 3"/>
          <p:cNvSpPr/>
          <p:nvPr/>
        </p:nvSpPr>
        <p:spPr>
          <a:xfrm>
            <a:off x="3276600" y="2060575"/>
            <a:ext cx="2286000" cy="1981200"/>
          </a:xfrm>
          <a:prstGeom prst="wav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3600" dirty="0">
                <a:solidFill>
                  <a:prstClr val="white"/>
                </a:solidFill>
                <a:latin typeface="Courier New" panose="02070309020205020404" pitchFamily="49" charset="0"/>
                <a:cs typeface="Courier New" panose="02070309020205020404" pitchFamily="49" charset="0"/>
              </a:rPr>
              <a:t>French</a:t>
            </a:r>
          </a:p>
        </p:txBody>
      </p:sp>
      <p:sp>
        <p:nvSpPr>
          <p:cNvPr id="5" name="Wave 4"/>
          <p:cNvSpPr/>
          <p:nvPr/>
        </p:nvSpPr>
        <p:spPr>
          <a:xfrm>
            <a:off x="6248400" y="2151063"/>
            <a:ext cx="2286000" cy="1981200"/>
          </a:xfrm>
          <a:prstGeom prst="wav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3200" dirty="0">
                <a:solidFill>
                  <a:prstClr val="white"/>
                </a:solidFill>
                <a:latin typeface="Courier New" panose="02070309020205020404" pitchFamily="49" charset="0"/>
                <a:cs typeface="Courier New" panose="02070309020205020404" pitchFamily="49" charset="0"/>
              </a:rPr>
              <a:t>Chinese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6000" dirty="0">
                <a:solidFill>
                  <a:prstClr val="white"/>
                </a:solidFill>
                <a:latin typeface="Calibri" panose="020F0502020204030204" pitchFamily="34" charset="0"/>
              </a:rPr>
              <a:t>WHERE ARE</a:t>
            </a:r>
          </a:p>
          <a:p>
            <a:pPr algn="ctr">
              <a:defRPr/>
            </a:pPr>
            <a:r>
              <a:rPr lang="en-US" sz="4800" dirty="0">
                <a:solidFill>
                  <a:prstClr val="white"/>
                </a:solidFill>
                <a:latin typeface="Calibri" panose="020F0502020204030204" pitchFamily="34" charset="0"/>
              </a:rPr>
              <a:t>CERTIFICATION</a:t>
            </a:r>
          </a:p>
          <a:p>
            <a:pPr algn="ctr">
              <a:defRPr/>
            </a:pPr>
            <a:r>
              <a:rPr lang="en-US" sz="4000" dirty="0">
                <a:solidFill>
                  <a:prstClr val="white"/>
                </a:solidFill>
                <a:latin typeface="Calibri" panose="020F0502020204030204" pitchFamily="34" charset="0"/>
              </a:rPr>
              <a:t>PROGRAMS HELD</a:t>
            </a:r>
          </a:p>
        </p:txBody>
      </p:sp>
      <p:sp>
        <p:nvSpPr>
          <p:cNvPr id="22531" name="TextBox 3"/>
          <p:cNvSpPr txBox="1">
            <a:spLocks noChangeArrowheads="1"/>
          </p:cNvSpPr>
          <p:nvPr/>
        </p:nvSpPr>
        <p:spPr bwMode="auto">
          <a:xfrm>
            <a:off x="6324600" y="1508125"/>
            <a:ext cx="10668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9900">
                <a:solidFill>
                  <a:srgbClr val="FFFFFF"/>
                </a:solidFill>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TotalTime>
  <Words>243</Words>
  <Application>Microsoft Office PowerPoint</Application>
  <PresentationFormat>On-screen Show (4:3)</PresentationFormat>
  <Paragraphs>64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MS PGothic</vt:lpstr>
      <vt:lpstr>Calibri</vt:lpstr>
      <vt:lpstr>Courier New</vt:lpstr>
      <vt:lpstr>Office Theme</vt:lpstr>
      <vt:lpstr>ACI Certifications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callender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Ryan M. Jay</cp:lastModifiedBy>
  <cp:revision>38</cp:revision>
  <cp:lastPrinted>2015-03-16T17:44:27Z</cp:lastPrinted>
  <dcterms:created xsi:type="dcterms:W3CDTF">2014-01-17T23:30:21Z</dcterms:created>
  <dcterms:modified xsi:type="dcterms:W3CDTF">2015-05-05T13:37:27Z</dcterms:modified>
</cp:coreProperties>
</file>