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3" r:id="rId4"/>
    <p:sldId id="282" r:id="rId5"/>
    <p:sldId id="280" r:id="rId6"/>
    <p:sldId id="281" r:id="rId7"/>
    <p:sldId id="284" r:id="rId8"/>
    <p:sldId id="287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C"/>
    <a:srgbClr val="2E407F"/>
    <a:srgbClr val="212D59"/>
    <a:srgbClr val="3B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128" autoAdjust="0"/>
  </p:normalViewPr>
  <p:slideViewPr>
    <p:cSldViewPr>
      <p:cViewPr varScale="1">
        <p:scale>
          <a:sx n="89" d="100"/>
          <a:sy n="89" d="100"/>
        </p:scale>
        <p:origin x="22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7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5615-692F-48F0-9EA6-3E5BB87EB38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BB88-45F7-4E7A-B9BD-CD569FF68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1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692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692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3008313" cy="673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1"/>
            <a:ext cx="5111750" cy="5105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96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5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4"/>
          <p:cNvSpPr txBox="1">
            <a:spLocks noChangeArrowheads="1"/>
          </p:cNvSpPr>
          <p:nvPr/>
        </p:nvSpPr>
        <p:spPr bwMode="auto">
          <a:xfrm>
            <a:off x="61913" y="6096000"/>
            <a:ext cx="3240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2100">
                <a:solidFill>
                  <a:schemeClr val="bg1"/>
                </a:solidFill>
                <a:latin typeface="Proxima Nova Alt Rg" pitchFamily="2" charset="0"/>
              </a:rPr>
              <a:t>The Concrete Convention</a:t>
            </a:r>
          </a:p>
          <a:p>
            <a:pPr algn="r" eaLnBrk="1" hangingPunct="1"/>
            <a:r>
              <a:rPr lang="en-US" altLang="en-US" sz="2100">
                <a:solidFill>
                  <a:schemeClr val="bg1"/>
                </a:solidFill>
                <a:latin typeface="Proxima Nova Alt Rg" pitchFamily="2" charset="0"/>
              </a:rPr>
              <a:t>and 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2886075"/>
            <a:ext cx="596900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500"/>
            <a:ext cx="3495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5781675" y="76200"/>
            <a:ext cx="324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Proxima Nova Alt Rg" pitchFamily="2" charset="0"/>
              </a:rPr>
              <a:t>The Concrete Convention</a:t>
            </a:r>
          </a:p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Proxima Nova Alt Rg" pitchFamily="2" charset="0"/>
              </a:rPr>
              <a:t>and Exposition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8" r:id="rId7"/>
    <p:sldLayoutId id="2147483666" r:id="rId8"/>
    <p:sldLayoutId id="214748366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rete.org/Membership/StudentMembership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cid:3F3DF234-0E6B-455A-A62F-40639F63D03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concrete.org/students/universityawar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2400" y="3276600"/>
            <a:ext cx="28956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Como empezar una</a:t>
            </a:r>
            <a:r>
              <a:rPr kumimoji="0" lang="es-ES" sz="2800" b="1" i="0" u="none" strike="noStrike" kern="1200" cap="none" spc="0" normalizeH="0" dirty="0" smtClean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 asociación de estudiantes de cero?</a:t>
            </a:r>
            <a:r>
              <a:rPr kumimoji="0" lang="es-ES" sz="2400" b="0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sz="2400" b="0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s-ES" sz="2400" b="0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sz="2400" b="0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endParaRPr kumimoji="0" lang="es-ES" altLang="en-US" sz="2400" b="0" i="0" u="none" strike="noStrike" kern="1200" cap="none" spc="0" normalizeH="0" baseline="0" dirty="0" smtClean="0">
              <a:ln>
                <a:noFill/>
              </a:ln>
              <a:solidFill>
                <a:srgbClr val="00539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Estudiante de doctorado</a:t>
            </a:r>
            <a:endParaRPr kumimoji="0" lang="es-ES" sz="1200" b="0" i="0" u="none" strike="noStrike" kern="1200" cap="none" spc="0" normalizeH="0" noProof="0" dirty="0" smtClean="0">
              <a:ln>
                <a:noFill/>
              </a:ln>
              <a:solidFill>
                <a:srgbClr val="007DC5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aseline="0" dirty="0" err="1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s-ES" sz="12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5750207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8673"/>
            <a:ext cx="6485349" cy="39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6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</a:t>
            </a:r>
          </a:p>
          <a:p>
            <a:pPr lvl="0" algn="ctr" eaLnBrk="1" hangingPunct="1">
              <a:defRPr/>
            </a:pPr>
            <a:r>
              <a:rPr lang="es-E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doctorado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00800" y="48006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http://significado.net/gracias/</a:t>
            </a:r>
          </a:p>
        </p:txBody>
      </p:sp>
    </p:spTree>
    <p:extLst>
      <p:ext uri="{BB962C8B-B14F-4D97-AF65-F5344CB8AC3E}">
        <p14:creationId xmlns:p14="http://schemas.microsoft.com/office/powerpoint/2010/main" val="26252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motiv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-685" r="4511" b="-1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664151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https://anarchitectsdiary.wordpress.com/tag/motivation/</a:t>
            </a:r>
          </a:p>
        </p:txBody>
      </p:sp>
    </p:spTree>
    <p:extLst>
      <p:ext uri="{BB962C8B-B14F-4D97-AF65-F5344CB8AC3E}">
        <p14:creationId xmlns:p14="http://schemas.microsoft.com/office/powerpoint/2010/main" val="12559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defRPr/>
            </a:pPr>
            <a:r>
              <a:rPr lang="es-E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doctorado</a:t>
            </a:r>
            <a:r>
              <a:rPr kumimoji="0" lang="es-E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s-ES" sz="1000" baseline="0" dirty="0" err="1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252" y="2790622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/>
              <a:t>Petición organizadora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/>
              <a:t>Estatuto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/>
              <a:t>Patrocinio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/>
              <a:t>Tutor</a:t>
            </a:r>
            <a:endParaRPr lang="es-E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1026" name="Picture 2" descr="Image result for simpl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7674"/>
            <a:ext cx="49148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84882"/>
            <a:ext cx="8191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Documentos necesarios:</a:t>
            </a:r>
          </a:p>
          <a:p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642890"/>
            <a:ext cx="3086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https://www.istockphoto.com/photos/simplicity</a:t>
            </a:r>
          </a:p>
        </p:txBody>
      </p:sp>
    </p:spTree>
    <p:extLst>
      <p:ext uri="{BB962C8B-B14F-4D97-AF65-F5344CB8AC3E}">
        <p14:creationId xmlns:p14="http://schemas.microsoft.com/office/powerpoint/2010/main" val="18810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 - </a:t>
            </a:r>
            <a:r>
              <a:rPr lang="es-E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doctorado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n-US" sz="10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2362200"/>
            <a:ext cx="403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1- Petición Organizadora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Mínimo 15 estudiantes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Membresía ACI </a:t>
            </a:r>
            <a:r>
              <a:rPr lang="es-ES" dirty="0" smtClean="0"/>
              <a:t>necesaria (</a:t>
            </a:r>
            <a:r>
              <a:rPr lang="es-ES" b="1" dirty="0" smtClean="0"/>
              <a:t>gratis</a:t>
            </a:r>
            <a:r>
              <a:rPr lang="es-ES" dirty="0" smtClean="0"/>
              <a:t> para estudiantes):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u="sng" dirty="0" smtClean="0">
                <a:hlinkClick r:id="rId3"/>
              </a:rPr>
              <a:t>http://</a:t>
            </a:r>
            <a:r>
              <a:rPr lang="es-ES" sz="1600" b="1" u="sng" dirty="0" smtClean="0">
                <a:hlinkClick r:id="rId3"/>
              </a:rPr>
              <a:t>www.concrete.org/Membership/StudentMembership.aspx</a:t>
            </a:r>
            <a:endParaRPr lang="es-E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914400"/>
            <a:ext cx="4648201" cy="5541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4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 - </a:t>
            </a:r>
            <a:r>
              <a:rPr lang="es-E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doctorado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n-US" sz="10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2362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2- Estatuto: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Presentar un boceto del estatuto propuesto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 smtClean="0"/>
              <a:t>Disponible </a:t>
            </a:r>
            <a:r>
              <a:rPr lang="es-ES" dirty="0"/>
              <a:t>un ejemplo como </a:t>
            </a:r>
            <a:r>
              <a:rPr lang="es-ES" dirty="0" smtClean="0"/>
              <a:t>guía </a:t>
            </a:r>
            <a:endParaRPr lang="es-E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091998"/>
            <a:ext cx="4648201" cy="5156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62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 - </a:t>
            </a:r>
            <a:r>
              <a:rPr lang="es-E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doctorado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n-US" sz="10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447800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3- Patrocinio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Carta de aprobación y apoyo de la sección local de ACI, reconociendo el patrocinio y orientación a la asociación de </a:t>
            </a:r>
            <a:r>
              <a:rPr lang="es-ES" dirty="0" smtClean="0"/>
              <a:t>estudiantes. En caso de que no hubiera una sección local de ACI en la zona, se aceptaría una carta de aprobación por parte del decano del departamento.</a:t>
            </a:r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4- Tutor:</a:t>
            </a:r>
          </a:p>
          <a:p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Tutor universitario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Miembro de la sección local de 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Miembro de ACI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 smtClean="0"/>
              <a:t>En caso de que </a:t>
            </a:r>
            <a:r>
              <a:rPr lang="es-ES" dirty="0" smtClean="0"/>
              <a:t>no sea miembro de ACI, </a:t>
            </a:r>
            <a:r>
              <a:rPr lang="es-ES" dirty="0" smtClean="0"/>
              <a:t>se le proveerá de un </a:t>
            </a:r>
            <a:r>
              <a:rPr lang="es-ES" dirty="0" smtClean="0"/>
              <a:t>año gratuito </a:t>
            </a:r>
            <a:r>
              <a:rPr lang="es-ES" dirty="0" smtClean="0"/>
              <a:t>de membresía </a:t>
            </a:r>
            <a:r>
              <a:rPr lang="es-ES" dirty="0" smtClean="0"/>
              <a:t>ACI: </a:t>
            </a:r>
            <a:r>
              <a:rPr lang="en-US" sz="1600" b="1" u="sng" dirty="0"/>
              <a:t>https://www.concrete.org/educatorsandresearchers/facultynetwork.aspx</a:t>
            </a:r>
          </a:p>
          <a:p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0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1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 - </a:t>
            </a:r>
            <a:r>
              <a:rPr lang="es-E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</a:t>
            </a:r>
            <a:r>
              <a:rPr lang="es-E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doctorado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n-US" sz="10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1282005"/>
            <a:ext cx="8191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Actividades Estudiantiles</a:t>
            </a:r>
          </a:p>
          <a:p>
            <a:endParaRPr lang="es-E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878508"/>
            <a:ext cx="3848099" cy="2770482"/>
          </a:xfrm>
          <a:prstGeom prst="rect">
            <a:avLst/>
          </a:prstGeom>
          <a:ln>
            <a:solidFill>
              <a:srgbClr val="001F3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8" y="3977003"/>
            <a:ext cx="3901068" cy="2336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cid:3F3DF234-0E6B-455A-A62F-40639F63D038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3891"/>
            <a:ext cx="3792220" cy="2842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4609" y="507702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Competiciones de estudiantes </a:t>
            </a:r>
            <a:endParaRPr lang="es-E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364566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Eventos Sociales y Servicios Comunitarios</a:t>
            </a:r>
            <a:endParaRPr lang="es-E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6300194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Seminarios, Talleres, Visitas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79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1504" y="1091149"/>
            <a:ext cx="89916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E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Premios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ACI a las </a:t>
            </a:r>
            <a:r>
              <a:rPr lang="es-E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Actividades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E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Estudiantiles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ES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Universitarias</a:t>
            </a:r>
            <a:endParaRPr lang="es-ES" altLang="en-US" b="1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lvl="0" algn="ctr" eaLnBrk="1" hangingPunct="1">
              <a:defRPr/>
            </a:pPr>
            <a:r>
              <a:rPr lang="es-E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doctorado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D483D6C-E3AF-47C5-8430-BA55BBD5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362198"/>
            <a:ext cx="3373419" cy="3213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A0CAB-5F18-4EF6-89C7-371213E80345}"/>
              </a:ext>
            </a:extLst>
          </p:cNvPr>
          <p:cNvSpPr txBox="1"/>
          <p:nvPr/>
        </p:nvSpPr>
        <p:spPr>
          <a:xfrm>
            <a:off x="4177808" y="2336344"/>
            <a:ext cx="4845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ganadores de los premios ACI a las Actividades Estudiantiles Universitarias recibirán un estandarte tanto físico como electrónico, y se les reconocerá durante la Convección y Exposición de Primavera sobre el Concreto organizada por ACI. Asimismo, serán mencionados en la revista Internacional del Concreto.</a:t>
            </a:r>
          </a:p>
          <a:p>
            <a:endParaRPr lang="es-ES" dirty="0"/>
          </a:p>
          <a:p>
            <a:r>
              <a:rPr lang="es-ES" dirty="0"/>
              <a:t>Solicitudes antes del 31 de enero</a:t>
            </a:r>
          </a:p>
          <a:p>
            <a:endParaRPr lang="es-ES" dirty="0"/>
          </a:p>
          <a:p>
            <a:r>
              <a:rPr lang="es-ES" dirty="0"/>
              <a:t>Mas información en:</a:t>
            </a:r>
          </a:p>
          <a:p>
            <a:r>
              <a:rPr lang="en-US" dirty="0">
                <a:hlinkClick r:id="rId4"/>
              </a:rPr>
              <a:t>www.concrete.org/students/universityaward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81CBE-2143-4F8E-8AF8-8BC0A35A1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14837"/>
            <a:ext cx="1147500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66700" y="2895600"/>
            <a:ext cx="89916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dirty="0" smtClean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Preguntas?</a:t>
            </a:r>
            <a:endParaRPr kumimoji="0" lang="es-ES" altLang="en-US" sz="3600" b="0" i="0" u="none" strike="noStrike" kern="1200" cap="none" spc="0" normalizeH="0" baseline="0" dirty="0" smtClean="0">
              <a:ln>
                <a:noFill/>
              </a:ln>
              <a:solidFill>
                <a:srgbClr val="00539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</a:t>
            </a:r>
            <a:r>
              <a:rPr lang="en-US" sz="1600" b="1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Emparanza</a:t>
            </a:r>
          </a:p>
          <a:p>
            <a:pPr lvl="0" algn="ctr" eaLnBrk="1" hangingPunct="1">
              <a:defRPr/>
            </a:pPr>
            <a:r>
              <a:rPr lang="es-E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Estudiante de doctorado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 smtClean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heimTemplate_Final2.pptx" id="{966BFA3C-F172-4B40-80A7-6693C58A8C1B}" vid="{09B7C3FA-DC3B-4109-8358-AB65D63ED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</TotalTime>
  <Words>308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Proxima Nova Alt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Ruiz Emparanza</dc:creator>
  <cp:lastModifiedBy>Alvaro Ruiz Emparanza</cp:lastModifiedBy>
  <cp:revision>106</cp:revision>
  <dcterms:created xsi:type="dcterms:W3CDTF">2017-10-09T20:12:41Z</dcterms:created>
  <dcterms:modified xsi:type="dcterms:W3CDTF">2018-04-18T15:05:05Z</dcterms:modified>
</cp:coreProperties>
</file>