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3" r:id="rId4"/>
    <p:sldId id="282" r:id="rId5"/>
    <p:sldId id="280" r:id="rId6"/>
    <p:sldId id="281" r:id="rId7"/>
    <p:sldId id="284" r:id="rId8"/>
    <p:sldId id="285" r:id="rId9"/>
    <p:sldId id="287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C"/>
    <a:srgbClr val="2E407F"/>
    <a:srgbClr val="212D59"/>
    <a:srgbClr val="3B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128" autoAdjust="0"/>
  </p:normalViewPr>
  <p:slideViewPr>
    <p:cSldViewPr>
      <p:cViewPr varScale="1">
        <p:scale>
          <a:sx n="89" d="100"/>
          <a:sy n="89" d="100"/>
        </p:scale>
        <p:origin x="2244" y="-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7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5615-692F-48F0-9EA6-3E5BB87EB38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BB88-45F7-4E7A-B9BD-CD569FF68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BB88-45F7-4E7A-B9BD-CD569FF68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1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4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692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692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30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8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6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0"/>
            <a:ext cx="3008313" cy="673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1"/>
            <a:ext cx="5111750" cy="5105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965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5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4"/>
          <p:cNvSpPr txBox="1">
            <a:spLocks noChangeArrowheads="1"/>
          </p:cNvSpPr>
          <p:nvPr/>
        </p:nvSpPr>
        <p:spPr bwMode="auto">
          <a:xfrm>
            <a:off x="61913" y="6096000"/>
            <a:ext cx="3240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2100">
                <a:solidFill>
                  <a:schemeClr val="bg1"/>
                </a:solidFill>
                <a:latin typeface="Proxima Nova Alt Rg" pitchFamily="2" charset="0"/>
              </a:rPr>
              <a:t>The Concrete Convention</a:t>
            </a:r>
          </a:p>
          <a:p>
            <a:pPr algn="r" eaLnBrk="1" hangingPunct="1"/>
            <a:r>
              <a:rPr lang="en-US" altLang="en-US" sz="2100">
                <a:solidFill>
                  <a:schemeClr val="bg1"/>
                </a:solidFill>
                <a:latin typeface="Proxima Nova Alt Rg" pitchFamily="2" charset="0"/>
              </a:rPr>
              <a:t>and 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2886075"/>
            <a:ext cx="596900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500"/>
            <a:ext cx="3495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5781675" y="76200"/>
            <a:ext cx="324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Proxima Nova Alt Rg" pitchFamily="2" charset="0"/>
              </a:rPr>
              <a:t>The Concrete Convention</a:t>
            </a:r>
          </a:p>
          <a:p>
            <a:pPr algn="r" eaLnBrk="1" hangingPunct="1"/>
            <a:r>
              <a:rPr lang="en-US" altLang="en-US" sz="2000">
                <a:solidFill>
                  <a:schemeClr val="bg1"/>
                </a:solidFill>
                <a:latin typeface="Proxima Nova Alt Rg" pitchFamily="2" charset="0"/>
              </a:rPr>
              <a:t>and Exposition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8" r:id="rId7"/>
    <p:sldLayoutId id="2147483666" r:id="rId8"/>
    <p:sldLayoutId id="214748366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rete.org/Membership/StudentMembership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cid:3F3DF234-0E6B-455A-A62F-40639F63D03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concrete.org/students/universityawar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2400" y="3276600"/>
            <a:ext cx="267572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How can I start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 a new Student Chapter?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5978807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48147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48701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https://commons.wikimedia.org/wiki/File:Thank-you-word-cloud.jpg</a:t>
            </a:r>
          </a:p>
        </p:txBody>
      </p:sp>
    </p:spTree>
    <p:extLst>
      <p:ext uri="{BB962C8B-B14F-4D97-AF65-F5344CB8AC3E}">
        <p14:creationId xmlns:p14="http://schemas.microsoft.com/office/powerpoint/2010/main" val="262521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motiv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-685" r="4511" b="-1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6664151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https://anarchitectsdiary.wordpress.com/tag/motivation/</a:t>
            </a:r>
          </a:p>
        </p:txBody>
      </p:sp>
    </p:spTree>
    <p:extLst>
      <p:ext uri="{BB962C8B-B14F-4D97-AF65-F5344CB8AC3E}">
        <p14:creationId xmlns:p14="http://schemas.microsoft.com/office/powerpoint/2010/main" val="125594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252" y="2790622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Organizing Petition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Bylaw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Sponsorship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Advisor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Image result for simpl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7674"/>
            <a:ext cx="49148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84882"/>
            <a:ext cx="8191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Documents needed: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642890"/>
            <a:ext cx="3086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https://www.istockphoto.com/photos/simplicity</a:t>
            </a:r>
          </a:p>
        </p:txBody>
      </p:sp>
    </p:spTree>
    <p:extLst>
      <p:ext uri="{BB962C8B-B14F-4D97-AF65-F5344CB8AC3E}">
        <p14:creationId xmlns:p14="http://schemas.microsoft.com/office/powerpoint/2010/main" val="18810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23622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1- Organizing Petition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Minimum 15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ACI </a:t>
            </a:r>
            <a:r>
              <a:rPr lang="en-US" dirty="0"/>
              <a:t>membership </a:t>
            </a:r>
            <a:r>
              <a:rPr lang="en-US" dirty="0" smtClean="0"/>
              <a:t>required (</a:t>
            </a:r>
            <a:r>
              <a:rPr lang="en-US" b="1" dirty="0"/>
              <a:t>free</a:t>
            </a:r>
            <a:r>
              <a:rPr lang="en-US" dirty="0"/>
              <a:t> for students):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b="1" u="sng" dirty="0">
                <a:hlinkClick r:id="rId3"/>
              </a:rPr>
              <a:t>http://www.concrete.org/Membership/StudentMembership.aspx</a:t>
            </a:r>
            <a:r>
              <a:rPr lang="en-US" sz="1600" b="1" dirty="0"/>
              <a:t>.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914400"/>
            <a:ext cx="4648201" cy="5541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48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2362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2- Bylaws: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Submit a draft of their proposed bylaws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model available for guidance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091998"/>
            <a:ext cx="4648201" cy="5156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622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447800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3- Sponsorship</a:t>
            </a:r>
            <a:r>
              <a:rPr lang="en-US" dirty="0"/>
              <a:t>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Letter of approval and support from the local Chapter, acknowledging sponsorship and mentorship to the student </a:t>
            </a:r>
            <a:r>
              <a:rPr lang="en-US" dirty="0"/>
              <a:t>chapter. If there is no local chapter in the area, a letter of approval from the department dean is acceptable.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4- Advisor: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 advisor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Member of the local Chapter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ACI member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In case he/she is not a member, a free one-year ACI membership will be provided:  </a:t>
            </a:r>
            <a:r>
              <a:rPr lang="en-US" b="1" dirty="0"/>
              <a:t>https://www.concrete.org/educatorsandresearchers/facultynetwork.aspx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 txBox="1">
            <a:spLocks/>
          </p:cNvSpPr>
          <p:nvPr/>
        </p:nvSpPr>
        <p:spPr bwMode="auto">
          <a:xfrm>
            <a:off x="1600200" y="6553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Student, </a:t>
            </a:r>
            <a:r>
              <a:rPr lang="en-US" sz="10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0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" y="1284882"/>
            <a:ext cx="8191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Student Activities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878508"/>
            <a:ext cx="3848099" cy="2770482"/>
          </a:xfrm>
          <a:prstGeom prst="rect">
            <a:avLst/>
          </a:prstGeom>
          <a:ln>
            <a:solidFill>
              <a:srgbClr val="001F3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8" y="3977003"/>
            <a:ext cx="3901068" cy="2336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cid:3F3DF234-0E6B-455A-A62F-40639F63D038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3891"/>
            <a:ext cx="3792220" cy="2842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4609" y="507702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 concrete competitions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4978" y="3659108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Social </a:t>
            </a:r>
            <a:r>
              <a:rPr lang="en-US" sz="1400" dirty="0"/>
              <a:t>Events </a:t>
            </a:r>
            <a:r>
              <a:rPr lang="en-US" sz="1400" dirty="0" smtClean="0"/>
              <a:t>and Community Service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627961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Seminars, Workshops, Site Visits </a:t>
            </a:r>
          </a:p>
        </p:txBody>
      </p:sp>
    </p:spTree>
    <p:extLst>
      <p:ext uri="{BB962C8B-B14F-4D97-AF65-F5344CB8AC3E}">
        <p14:creationId xmlns:p14="http://schemas.microsoft.com/office/powerpoint/2010/main" val="177947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1504" y="1091149"/>
            <a:ext cx="89916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ACI Award for University Student Activities </a:t>
            </a:r>
            <a:endParaRPr lang="en-US" altLang="en-US" b="1" u="sng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D483D6C-E3AF-47C5-8430-BA55BBD5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362198"/>
            <a:ext cx="3373419" cy="3213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AA0CAB-5F18-4EF6-89C7-371213E80345}"/>
              </a:ext>
            </a:extLst>
          </p:cNvPr>
          <p:cNvSpPr txBox="1"/>
          <p:nvPr/>
        </p:nvSpPr>
        <p:spPr>
          <a:xfrm>
            <a:off x="4191000" y="2478099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Recipients of the ACI Award for University Student Activities receive a physical and electronic award banner and are recognized during the ACI Spring Concrete Convention and Exposition and featured in Concrete International magazine.</a:t>
            </a:r>
          </a:p>
          <a:p>
            <a:endParaRPr lang="en-US" dirty="0"/>
          </a:p>
          <a:p>
            <a:r>
              <a:rPr lang="en-US" dirty="0"/>
              <a:t>Applications due January 31</a:t>
            </a:r>
          </a:p>
          <a:p>
            <a:endParaRPr lang="en-US" dirty="0"/>
          </a:p>
          <a:p>
            <a:r>
              <a:rPr lang="en-US" dirty="0"/>
              <a:t>Learn More </a:t>
            </a:r>
          </a:p>
          <a:p>
            <a:r>
              <a:rPr lang="en-US" dirty="0">
                <a:hlinkClick r:id="rId4"/>
              </a:rPr>
              <a:t>www.concrete.org/students/universityaward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81CBE-2143-4F8E-8AF8-8BC0A35A1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91000"/>
            <a:ext cx="1147500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66700" y="2895600"/>
            <a:ext cx="89916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Any question?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838200" y="59436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panose="020B0604020202020204" pitchFamily="34" charset="0"/>
              <a:buNone/>
              <a:defRPr sz="2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Alvaro Ruiz Emparanza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PhD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7DC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t> Student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University</a:t>
            </a:r>
            <a:r>
              <a:rPr lang="en-US" sz="1200" dirty="0">
                <a:solidFill>
                  <a:srgbClr val="007DC5">
                    <a:lumMod val="60000"/>
                    <a:lumOff val="40000"/>
                  </a:srgbClr>
                </a:solidFill>
                <a:latin typeface="Arial"/>
              </a:rPr>
              <a:t> of Miami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81" y="5791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heimTemplate_Final2.pptx" id="{966BFA3C-F172-4B40-80A7-6693C58A8C1B}" vid="{09B7C3FA-DC3B-4109-8358-AB65D63ED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Words>272</Words>
  <Application>Microsoft Office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Proxima Nova Alt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Ruiz Emparanza</dc:creator>
  <cp:lastModifiedBy>Alvaro Ruiz Emparanza</cp:lastModifiedBy>
  <cp:revision>103</cp:revision>
  <dcterms:created xsi:type="dcterms:W3CDTF">2017-10-09T20:12:41Z</dcterms:created>
  <dcterms:modified xsi:type="dcterms:W3CDTF">2018-04-18T15:12:38Z</dcterms:modified>
</cp:coreProperties>
</file>