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58" r:id="rId6"/>
    <p:sldId id="262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D59"/>
    <a:srgbClr val="00539B"/>
    <a:srgbClr val="2E407F"/>
    <a:srgbClr val="004710"/>
    <a:srgbClr val="981B1E"/>
    <a:srgbClr val="1EB0EA"/>
    <a:srgbClr val="A8E0F7"/>
    <a:srgbClr val="001F3C"/>
    <a:srgbClr val="3B2AA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2A87D6-F454-4545-8459-1867E6415FB5}" v="1" dt="2023-06-08T16:31:20.0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7" autoAdjust="0"/>
    <p:restoredTop sz="94660"/>
  </p:normalViewPr>
  <p:slideViewPr>
    <p:cSldViewPr>
      <p:cViewPr varScale="1">
        <p:scale>
          <a:sx n="108" d="100"/>
          <a:sy n="108" d="100"/>
        </p:scale>
        <p:origin x="63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A. Belcher" userId="dc1bbabf-5a62-4219-915b-1842a870b8b3" providerId="ADAL" clId="{8C2A87D6-F454-4545-8459-1867E6415FB5}"/>
    <pc:docChg chg="modSld">
      <pc:chgData name="Rachel A. Belcher" userId="dc1bbabf-5a62-4219-915b-1842a870b8b3" providerId="ADAL" clId="{8C2A87D6-F454-4545-8459-1867E6415FB5}" dt="2023-06-08T16:31:20.085" v="0"/>
      <pc:docMkLst>
        <pc:docMk/>
      </pc:docMkLst>
      <pc:sldChg chg="modSp">
        <pc:chgData name="Rachel A. Belcher" userId="dc1bbabf-5a62-4219-915b-1842a870b8b3" providerId="ADAL" clId="{8C2A87D6-F454-4545-8459-1867E6415FB5}" dt="2023-06-08T16:31:20.085" v="0"/>
        <pc:sldMkLst>
          <pc:docMk/>
          <pc:sldMk cId="2008327931" sldId="263"/>
        </pc:sldMkLst>
        <pc:graphicFrameChg chg="mod">
          <ac:chgData name="Rachel A. Belcher" userId="dc1bbabf-5a62-4219-915b-1842a870b8b3" providerId="ADAL" clId="{8C2A87D6-F454-4545-8459-1867E6415FB5}" dt="2023-06-08T16:31:20.085" v="0"/>
          <ac:graphicFrameMkLst>
            <pc:docMk/>
            <pc:sldMk cId="2008327931" sldId="263"/>
            <ac:graphicFrameMk id="11" creationId="{B3E59243-1AB1-49F5-8496-0688097E6D7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1"/>
            <a:ext cx="10363200" cy="7620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rgbClr val="00539B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B7FA6B5-89B6-48E8-8DBF-D66EA49DE68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1000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9732BD8F-4E8F-4C91-8ACF-F0B365E747E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111829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FDBEC283-504E-41B6-9EA9-6E64C501B20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823062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AA025DBB-F6A4-4E75-A192-C05FAF7EFE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53891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0230A6BF-7849-428B-8697-B2255DADA3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59091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F81B2D38-3238-49B1-B8AD-D04E5485A7A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06491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FE6E28A8-80B1-4F51-AF37-C146B8B695D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792097" y="2429691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90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975" y="914400"/>
            <a:ext cx="4011084" cy="673100"/>
          </a:xfrm>
          <a:prstGeom prst="rect">
            <a:avLst/>
          </a:prstGeom>
        </p:spPr>
        <p:txBody>
          <a:bodyPr anchor="b"/>
          <a:lstStyle>
            <a:lvl1pPr algn="l">
              <a:defRPr sz="1500" b="1">
                <a:solidFill>
                  <a:srgbClr val="00539B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914400"/>
            <a:ext cx="6815667" cy="434340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1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752599"/>
            <a:ext cx="4011084" cy="35052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773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990600"/>
            <a:ext cx="7315200" cy="37369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526720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s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914401"/>
            <a:ext cx="10363200" cy="762000"/>
          </a:xfrm>
          <a:prstGeom prst="rect">
            <a:avLst/>
          </a:prstGeom>
        </p:spPr>
        <p:txBody>
          <a:bodyPr/>
          <a:lstStyle>
            <a:lvl1pPr>
              <a:defRPr sz="2250" b="1">
                <a:solidFill>
                  <a:srgbClr val="00539B"/>
                </a:solidFill>
                <a:latin typeface="Helvetica" pitchFamily="34" charset="0"/>
              </a:defRPr>
            </a:lvl1pPr>
          </a:lstStyle>
          <a:p>
            <a:r>
              <a:rPr lang="en-US" dirty="0"/>
              <a:t>Please work 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B7FA6B5-89B6-48E8-8DBF-D66EA49DE68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7666" y="2429692"/>
            <a:ext cx="1217861" cy="904863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ctr">
              <a:buNone/>
              <a:defRPr sz="800" b="1">
                <a:solidFill>
                  <a:schemeClr val="tx2"/>
                </a:solidFill>
              </a:defRPr>
            </a:lvl1pPr>
          </a:lstStyle>
          <a:p>
            <a:endParaRPr lang="en-US" sz="800" dirty="0"/>
          </a:p>
          <a:p>
            <a:endParaRPr lang="en-US" dirty="0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E1DA512E-934A-4782-8B4B-5B359F7FF7A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01275" y="2429686"/>
            <a:ext cx="1217861" cy="92686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0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9E42B222-39F5-49DC-8ADE-6CF7CB3C4F8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910942" y="2429686"/>
            <a:ext cx="1217861" cy="9268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0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4F8E8280-60C2-4869-A4F8-99986FE99FA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43611" y="2443066"/>
            <a:ext cx="1217861" cy="9048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0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5C87833B-908A-43D0-8E9A-05E437C743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882507" y="2451692"/>
            <a:ext cx="1217861" cy="9048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0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</p:txBody>
      </p:sp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5902A119-1C8E-437A-8424-18258A50133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404834" y="2455565"/>
            <a:ext cx="1217861" cy="9048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0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EE579B00-8F8F-4F2D-A730-F38B3D2B419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854072" y="2429688"/>
            <a:ext cx="1217861" cy="9048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0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</p:txBody>
      </p:sp>
      <p:sp>
        <p:nvSpPr>
          <p:cNvPr id="19" name="Picture Placeholder 4">
            <a:extLst>
              <a:ext uri="{FF2B5EF4-FFF2-40B4-BE49-F238E27FC236}">
                <a16:creationId xmlns:a16="http://schemas.microsoft.com/office/drawing/2014/main" id="{614B206F-1A9A-4252-A223-3B2D397F4D3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449487" y="2429689"/>
            <a:ext cx="1217861" cy="9048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0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80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1"/>
            <a:ext cx="10363200" cy="7620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rgbClr val="00539B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B7FA6B5-89B6-48E8-8DBF-D66EA49DE68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1000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9732BD8F-4E8F-4C91-8ACF-F0B365E747E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111829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FDBEC283-504E-41B6-9EA9-6E64C501B20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823062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AA025DBB-F6A4-4E75-A192-C05FAF7EFE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53891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0230A6BF-7849-428B-8697-B2255DADA3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59091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F81B2D38-3238-49B1-B8AD-D04E5485A7A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06491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FE6E28A8-80B1-4F51-AF37-C146B8B695D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792097" y="2429691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1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BD4AC-2F8F-4185-BDF7-48B021417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817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10972800" cy="639762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39B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Times" pitchFamily="18" charset="0"/>
              </a:defRPr>
            </a:lvl1pPr>
            <a:lvl2pPr>
              <a:defRPr>
                <a:latin typeface="Times" pitchFamily="18" charset="0"/>
              </a:defRPr>
            </a:lvl2pPr>
            <a:lvl3pPr>
              <a:defRPr>
                <a:latin typeface="Times" pitchFamily="18" charset="0"/>
              </a:defRPr>
            </a:lvl3pPr>
            <a:lvl4pPr>
              <a:defRPr>
                <a:latin typeface="Times" pitchFamily="18" charset="0"/>
              </a:defRPr>
            </a:lvl4pPr>
            <a:lvl5pPr>
              <a:defRPr>
                <a:latin typeface="Times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177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10972800" cy="639762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39B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267200"/>
          </a:xfrm>
          <a:prstGeom prst="rect">
            <a:avLst/>
          </a:prstGeom>
        </p:spPr>
        <p:txBody>
          <a:bodyPr/>
          <a:lstStyle>
            <a:lvl1pPr>
              <a:defRPr sz="2100">
                <a:latin typeface="Times" pitchFamily="18" charset="0"/>
              </a:defRPr>
            </a:lvl1pPr>
            <a:lvl2pPr>
              <a:defRPr sz="1800">
                <a:latin typeface="Times" pitchFamily="18" charset="0"/>
              </a:defRPr>
            </a:lvl2pPr>
            <a:lvl3pPr>
              <a:defRPr sz="1500">
                <a:latin typeface="Times" pitchFamily="18" charset="0"/>
              </a:defRPr>
            </a:lvl3pPr>
            <a:lvl4pPr>
              <a:defRPr sz="1350">
                <a:latin typeface="Times" pitchFamily="18" charset="0"/>
              </a:defRPr>
            </a:lvl4pPr>
            <a:lvl5pPr>
              <a:defRPr sz="1350">
                <a:latin typeface="Times" pitchFamily="18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267200"/>
          </a:xfrm>
          <a:prstGeom prst="rect">
            <a:avLst/>
          </a:prstGeom>
        </p:spPr>
        <p:txBody>
          <a:bodyPr/>
          <a:lstStyle>
            <a:lvl1pPr>
              <a:defRPr sz="21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35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35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9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10972800" cy="9144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39B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 b="1">
                <a:latin typeface="Helvetica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7"/>
            <a:ext cx="5386917" cy="3692525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35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70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7"/>
            <a:ext cx="5389033" cy="3692525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35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88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10972800" cy="9906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39B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792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6231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85800"/>
            <a:ext cx="12192000" cy="5562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114595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792D22-9C55-4ADC-ACB4-AAA6A6F5170E}"/>
              </a:ext>
            </a:extLst>
          </p:cNvPr>
          <p:cNvSpPr/>
          <p:nvPr userDrawn="1"/>
        </p:nvSpPr>
        <p:spPr>
          <a:xfrm>
            <a:off x="0" y="6096000"/>
            <a:ext cx="12192000" cy="762000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07FBCBA-B835-4B53-BA7D-B8946F98046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9866" y="697"/>
            <a:ext cx="3411681" cy="685660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59AA27B-57F4-452A-944C-418F0BF17210}"/>
              </a:ext>
            </a:extLst>
          </p:cNvPr>
          <p:cNvSpPr txBox="1"/>
          <p:nvPr userDrawn="1"/>
        </p:nvSpPr>
        <p:spPr>
          <a:xfrm>
            <a:off x="8839200" y="6227802"/>
            <a:ext cx="32401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500" dirty="0">
                <a:solidFill>
                  <a:schemeClr val="bg1"/>
                </a:solidFill>
                <a:latin typeface="Proxima Nova Alt Rg" panose="02000506030000020004" pitchFamily="2" charset="0"/>
              </a:rPr>
              <a:t>The Concrete</a:t>
            </a:r>
            <a:r>
              <a:rPr lang="en-US" sz="1500" baseline="0" dirty="0">
                <a:solidFill>
                  <a:schemeClr val="bg1"/>
                </a:solidFill>
                <a:latin typeface="Proxima Nova Alt Rg" panose="02000506030000020004" pitchFamily="2" charset="0"/>
              </a:rPr>
              <a:t> Convention</a:t>
            </a:r>
          </a:p>
          <a:p>
            <a:pPr algn="r"/>
            <a:r>
              <a:rPr lang="en-US" sz="1500" baseline="0" dirty="0">
                <a:solidFill>
                  <a:schemeClr val="bg1"/>
                </a:solidFill>
                <a:latin typeface="Proxima Nova Alt Rg" panose="02000506030000020004" pitchFamily="2" charset="0"/>
              </a:rPr>
              <a:t>and Exposition</a:t>
            </a:r>
            <a:endParaRPr lang="en-US" sz="1500" dirty="0">
              <a:solidFill>
                <a:schemeClr val="bg1"/>
              </a:solidFill>
              <a:latin typeface="Proxima Nova Alt Rg" panose="02000506030000020004" pitchFamily="2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497ACEC-93CF-48D1-9ABB-BDF08858528B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32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  <p:sldLayoutId id="2147483650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6" r:id="rId10"/>
    <p:sldLayoutId id="2147483657" r:id="rId11"/>
    <p:sldLayoutId id="2147483661" r:id="rId12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4BC2D-F572-40C5-86F6-A1CBC112F5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0089" y="1645312"/>
            <a:ext cx="7772400" cy="762000"/>
          </a:xfrm>
        </p:spPr>
        <p:txBody>
          <a:bodyPr/>
          <a:lstStyle/>
          <a:p>
            <a:r>
              <a:rPr lang="en-US" sz="2000" kern="0" dirty="0"/>
              <a:t>Fall 2023 </a:t>
            </a:r>
            <a:r>
              <a:rPr lang="en-US" sz="2000" kern="0" dirty="0" err="1"/>
              <a:t>FRP</a:t>
            </a:r>
            <a:r>
              <a:rPr lang="en-US" sz="2000" kern="0" dirty="0"/>
              <a:t> Composites Competition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FE8D32-EDD3-43A5-BD90-B72ACF3711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94387" y="2399567"/>
            <a:ext cx="1054042" cy="956988"/>
          </a:xfrm>
        </p:spPr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89043A3-24E2-4C84-8B7F-0E9CFAD00C4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817284" y="2407313"/>
            <a:ext cx="944608" cy="949243"/>
          </a:xfrm>
        </p:spPr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3232F30-96C4-4771-B580-0135A4C6320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27113" y="2407312"/>
            <a:ext cx="933708" cy="949242"/>
          </a:xfrm>
        </p:spPr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2AC0B02-BDDF-46EC-8B74-C3D950B6786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84790" y="2407313"/>
            <a:ext cx="1013099" cy="953115"/>
          </a:xfrm>
        </p:spPr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B70D9AA-BCF9-4B28-BBF0-3D698296AAA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21857" y="2403440"/>
            <a:ext cx="1003460" cy="953115"/>
          </a:xfrm>
        </p:spPr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16408DE-C93C-49F9-B113-B1A3164E459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249286" y="2403439"/>
            <a:ext cx="968210" cy="956988"/>
          </a:xfrm>
        </p:spPr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75C5E6A-8635-4A89-8E33-610480C0AB7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86354" y="2407313"/>
            <a:ext cx="985316" cy="949242"/>
          </a:xfrm>
        </p:spPr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22C25BC-CC74-4D07-9E44-FF8DEFABCD3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68894" y="2403440"/>
            <a:ext cx="1094812" cy="953115"/>
          </a:xfrm>
        </p:spPr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3E59243-1AB1-49F5-8496-0688097E6D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643776"/>
              </p:ext>
            </p:extLst>
          </p:nvPr>
        </p:nvGraphicFramePr>
        <p:xfrm>
          <a:off x="1548886" y="4876800"/>
          <a:ext cx="8898006" cy="996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6002">
                  <a:extLst>
                    <a:ext uri="{9D8B030D-6E8A-4147-A177-3AD203B41FA5}">
                      <a16:colId xmlns:a16="http://schemas.microsoft.com/office/drawing/2014/main" val="180999586"/>
                    </a:ext>
                  </a:extLst>
                </a:gridCol>
                <a:gridCol w="2966002">
                  <a:extLst>
                    <a:ext uri="{9D8B030D-6E8A-4147-A177-3AD203B41FA5}">
                      <a16:colId xmlns:a16="http://schemas.microsoft.com/office/drawing/2014/main" val="3027524208"/>
                    </a:ext>
                  </a:extLst>
                </a:gridCol>
                <a:gridCol w="2966002">
                  <a:extLst>
                    <a:ext uri="{9D8B030D-6E8A-4147-A177-3AD203B41FA5}">
                      <a16:colId xmlns:a16="http://schemas.microsoft.com/office/drawing/2014/main" val="607458874"/>
                    </a:ext>
                  </a:extLst>
                </a:gridCol>
              </a:tblGrid>
              <a:tr h="397634"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University Name (and Logo optional)</a:t>
                      </a:r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17640"/>
                  </a:ext>
                </a:extLst>
              </a:tr>
              <a:tr h="299292">
                <a:tc rowSpan="2"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Faculty Advisor: 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Team ID: _____</a:t>
                      </a: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2604998"/>
                  </a:ext>
                </a:extLst>
              </a:tr>
              <a:tr h="299292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1111188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08F59A21-4863-483B-8161-84036F325AD9}"/>
              </a:ext>
            </a:extLst>
          </p:cNvPr>
          <p:cNvSpPr txBox="1"/>
          <p:nvPr/>
        </p:nvSpPr>
        <p:spPr>
          <a:xfrm>
            <a:off x="1810721" y="3533614"/>
            <a:ext cx="7292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tx2"/>
                </a:solidFill>
              </a:rPr>
              <a:t>Name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B7A8F5-D3FE-4BAB-B981-7BE201C38A98}"/>
              </a:ext>
            </a:extLst>
          </p:cNvPr>
          <p:cNvSpPr txBox="1"/>
          <p:nvPr/>
        </p:nvSpPr>
        <p:spPr>
          <a:xfrm>
            <a:off x="2924977" y="3539558"/>
            <a:ext cx="7292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tx2"/>
                </a:solidFill>
              </a:rPr>
              <a:t>Name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6CBCD8E-E50F-4091-918E-8F75EDD09CC2}"/>
              </a:ext>
            </a:extLst>
          </p:cNvPr>
          <p:cNvSpPr txBox="1"/>
          <p:nvPr/>
        </p:nvSpPr>
        <p:spPr>
          <a:xfrm>
            <a:off x="4014256" y="3549121"/>
            <a:ext cx="7292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tx2"/>
                </a:solidFill>
              </a:rPr>
              <a:t>Name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3C4786-63F4-4D2A-A0DC-A50FFEB1091C}"/>
              </a:ext>
            </a:extLst>
          </p:cNvPr>
          <p:cNvSpPr txBox="1"/>
          <p:nvPr/>
        </p:nvSpPr>
        <p:spPr>
          <a:xfrm>
            <a:off x="5165447" y="3573580"/>
            <a:ext cx="7292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tx2"/>
                </a:solidFill>
              </a:rPr>
              <a:t>Name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09B36B8-4176-4D20-9B2A-B6C253A824E9}"/>
              </a:ext>
            </a:extLst>
          </p:cNvPr>
          <p:cNvSpPr txBox="1"/>
          <p:nvPr/>
        </p:nvSpPr>
        <p:spPr>
          <a:xfrm>
            <a:off x="6251425" y="3573580"/>
            <a:ext cx="7292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tx2"/>
                </a:solidFill>
              </a:rPr>
              <a:t>Name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373ED3-3A55-4D4F-ADA3-97101D19BE88}"/>
              </a:ext>
            </a:extLst>
          </p:cNvPr>
          <p:cNvSpPr txBox="1"/>
          <p:nvPr/>
        </p:nvSpPr>
        <p:spPr>
          <a:xfrm>
            <a:off x="7379473" y="3558565"/>
            <a:ext cx="7292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tx2"/>
                </a:solidFill>
              </a:rPr>
              <a:t>Name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A62F03B-ECBF-48F5-A485-E04675B35EA4}"/>
              </a:ext>
            </a:extLst>
          </p:cNvPr>
          <p:cNvSpPr txBox="1"/>
          <p:nvPr/>
        </p:nvSpPr>
        <p:spPr>
          <a:xfrm>
            <a:off x="8488594" y="3554429"/>
            <a:ext cx="7292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tx2"/>
                </a:solidFill>
              </a:rPr>
              <a:t>Name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AF2BBB6-A549-4AC1-8A5D-4DEFCDFBEE07}"/>
              </a:ext>
            </a:extLst>
          </p:cNvPr>
          <p:cNvSpPr txBox="1"/>
          <p:nvPr/>
        </p:nvSpPr>
        <p:spPr>
          <a:xfrm>
            <a:off x="9652058" y="3540151"/>
            <a:ext cx="7292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tx2"/>
                </a:solidFill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2008327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EA8FB0B-CD4A-2448-9D02-7E29CAE42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Considerations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C499925-EF63-FF7C-ECC6-57077EBF5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i="0" u="none" strike="noStrike" baseline="0" dirty="0">
                <a:solidFill>
                  <a:srgbClr val="5C5C5C"/>
                </a:solidFill>
                <a:latin typeface="Georgia" panose="02040502050405020303" pitchFamily="18" charset="0"/>
              </a:rPr>
              <a:t>Include design constraints, design considerations (strength and serviceability), and provide references to any documents used in the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497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EA8FB0B-CD4A-2448-9D02-7E29CAE42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Geometry and Materials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C499925-EF63-FF7C-ECC6-57077EBF5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i="0" u="none" strike="noStrike" baseline="0" dirty="0">
                <a:solidFill>
                  <a:srgbClr val="5C5C5C"/>
                </a:solidFill>
                <a:latin typeface="Georgia" panose="02040502050405020303" pitchFamily="18" charset="0"/>
              </a:rPr>
              <a:t>Include concrete mix design, FRP bar properties, and provide a sketch of your member cross-section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689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EA8FB0B-CD4A-2448-9D02-7E29CAE42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Calculated Ultimate Load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C499925-EF63-FF7C-ECC6-57077EBF5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i="0" u="none" strike="noStrike" baseline="0" dirty="0">
                <a:solidFill>
                  <a:srgbClr val="5C5C5C"/>
                </a:solidFill>
                <a:latin typeface="Georgia" panose="02040502050405020303" pitchFamily="18" charset="0"/>
              </a:rPr>
              <a:t>Include sample calculations from ACI 440.11-22 (Ch 22)</a:t>
            </a:r>
            <a:r>
              <a:rPr lang="en-US" sz="1800" dirty="0">
                <a:solidFill>
                  <a:srgbClr val="5C5C5C"/>
                </a:solidFill>
                <a:latin typeface="Georgia" panose="02040502050405020303" pitchFamily="18" charset="0"/>
              </a:rPr>
              <a:t> as well as any other calculations performed to predict ultimate load.</a:t>
            </a:r>
          </a:p>
          <a:p>
            <a:endParaRPr lang="en-US" sz="1800" b="0" i="0" u="none" strike="noStrike" baseline="0" dirty="0">
              <a:solidFill>
                <a:srgbClr val="5C5C5C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959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EA8FB0B-CD4A-2448-9D02-7E29CAE42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Predicted Ultimate Load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C499925-EF63-FF7C-ECC6-57077EBF5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i="0" u="none" strike="noStrike" baseline="0" dirty="0">
                <a:solidFill>
                  <a:srgbClr val="5C5C5C"/>
                </a:solidFill>
                <a:latin typeface="Georgia" panose="02040502050405020303" pitchFamily="18" charset="0"/>
              </a:rPr>
              <a:t>Include final predicted ultimate load, and explanation of any difference between calculated and predicted loads. Teams should be prepared to discuss this content with the judges during the competition.  </a:t>
            </a:r>
          </a:p>
          <a:p>
            <a:endParaRPr lang="en-US" sz="1800" dirty="0">
              <a:solidFill>
                <a:srgbClr val="5C5C5C"/>
              </a:solidFill>
              <a:latin typeface="Georgia" panose="02040502050405020303" pitchFamily="18" charset="0"/>
            </a:endParaRPr>
          </a:p>
          <a:p>
            <a:r>
              <a:rPr lang="en-US" sz="1800" dirty="0">
                <a:solidFill>
                  <a:srgbClr val="5C5C5C"/>
                </a:solidFill>
                <a:latin typeface="Georgia" panose="02040502050405020303" pitchFamily="18" charset="0"/>
              </a:rPr>
              <a:t>During the competition, teams should be prepared to discuss observations of the failure specimen and reflect on differences between predicted and experimental behavior.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444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EA8FB0B-CD4A-2448-9D02-7E29CAE42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Concluding Remarks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C499925-EF63-FF7C-ECC6-57077EBF5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i="0" u="none" strike="noStrike" baseline="0" dirty="0">
                <a:solidFill>
                  <a:srgbClr val="5C5C5C"/>
                </a:solidFill>
                <a:latin typeface="Georgia" panose="02040502050405020303" pitchFamily="18" charset="0"/>
              </a:rPr>
              <a:t>OPTIONAL - Include any supplemental information you would like to </a:t>
            </a:r>
            <a:r>
              <a:rPr lang="en-US" sz="1800" dirty="0">
                <a:solidFill>
                  <a:srgbClr val="5C5C5C"/>
                </a:solidFill>
                <a:latin typeface="Georgia" panose="02040502050405020303" pitchFamily="18" charset="0"/>
              </a:rPr>
              <a:t>provide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329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90BA725-508B-4C3B-A34A-0067057563F0}" vid="{3CB2B413-C381-4988-892F-D778FF2131F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75507D7C7D0847A58CA1329187BFD1" ma:contentTypeVersion="18" ma:contentTypeDescription="Create a new document." ma:contentTypeScope="" ma:versionID="d28216485a1f0ea3f5763a374984a1ce">
  <xsd:schema xmlns:xsd="http://www.w3.org/2001/XMLSchema" xmlns:xs="http://www.w3.org/2001/XMLSchema" xmlns:p="http://schemas.microsoft.com/office/2006/metadata/properties" xmlns:ns2="cf41668f-1904-4327-8530-f1f8e8a92f86" xmlns:ns3="e6d9b6bc-e845-47a0-9ce1-a5b4c8316482" targetNamespace="http://schemas.microsoft.com/office/2006/metadata/properties" ma:root="true" ma:fieldsID="744a81c551e82080fff94d6ffa854cfe" ns2:_="" ns3:_="">
    <xsd:import namespace="cf41668f-1904-4327-8530-f1f8e8a92f86"/>
    <xsd:import namespace="e6d9b6bc-e845-47a0-9ce1-a5b4c8316482"/>
    <xsd:element name="properties">
      <xsd:complexType>
        <xsd:sequence>
          <xsd:element name="documentManagement">
            <xsd:complexType>
              <xsd:all>
                <xsd:element ref="ns2:Document_x0020_Type" minOccurs="0"/>
                <xsd:element ref="ns2:Category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41668f-1904-4327-8530-f1f8e8a92f86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8" nillable="true" ma:displayName="Document Type" ma:format="Dropdown" ma:internalName="Document_x0020_Type">
      <xsd:simpleType>
        <xsd:restriction base="dms:Choice">
          <xsd:enumeration value="Form"/>
          <xsd:enumeration value="Guide"/>
          <xsd:enumeration value="List"/>
          <xsd:enumeration value="Policy"/>
          <xsd:enumeration value="Other"/>
        </xsd:restriction>
      </xsd:simpleType>
    </xsd:element>
    <xsd:element name="Category" ma:index="9" nillable="true" ma:displayName="Category" ma:format="Dropdown" ma:internalName="Category">
      <xsd:simpleType>
        <xsd:restriction base="dms:Choice">
          <xsd:enumeration value="Policy"/>
          <xsd:enumeration value="Procedure"/>
          <xsd:enumeration value="Form"/>
          <xsd:enumeration value="Other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d37e248a-833c-4064-8741-97d52dfc767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d9b6bc-e845-47a0-9ce1-a5b4c8316482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5bd68ab4-ad63-4c32-90a2-508d08337c15}" ma:internalName="TaxCatchAll" ma:showField="CatchAllData" ma:web="e6d9b6bc-e845-47a0-9ce1-a5b4c83164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6d9b6bc-e845-47a0-9ce1-a5b4c8316482" xsi:nil="true"/>
    <Document_x0020_Type xmlns="cf41668f-1904-4327-8530-f1f8e8a92f86" xsi:nil="true"/>
    <Category xmlns="cf41668f-1904-4327-8530-f1f8e8a92f86" xsi:nil="true"/>
    <lcf76f155ced4ddcb4097134ff3c332f xmlns="cf41668f-1904-4327-8530-f1f8e8a92f8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C31E9E-D08F-4EDA-9D9B-91CD07A84ACE}"/>
</file>

<file path=customXml/itemProps2.xml><?xml version="1.0" encoding="utf-8"?>
<ds:datastoreItem xmlns:ds="http://schemas.openxmlformats.org/officeDocument/2006/customXml" ds:itemID="{943EFB7E-A357-41E9-8780-251709DA4AEC}">
  <ds:schemaRefs>
    <ds:schemaRef ds:uri="e6d9b6bc-e845-47a0-9ce1-a5b4c8316482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9988d759-6c61-4223-8077-fc3c7536dcae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BA36FC0-7ED8-4BA5-B854-0AE1FD14C5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ConvTemplate1_16.9</Template>
  <TotalTime>95</TotalTime>
  <Words>169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Georgia</vt:lpstr>
      <vt:lpstr>Helvetica</vt:lpstr>
      <vt:lpstr>Proxima Nova Alt Rg</vt:lpstr>
      <vt:lpstr>Times</vt:lpstr>
      <vt:lpstr>Times New Roman</vt:lpstr>
      <vt:lpstr>Office Theme</vt:lpstr>
      <vt:lpstr>Fall 2023 FRP Composites Competition</vt:lpstr>
      <vt:lpstr>Design Considerations</vt:lpstr>
      <vt:lpstr>Structure Geometry and Materials</vt:lpstr>
      <vt:lpstr>Calculated Ultimate Load</vt:lpstr>
      <vt:lpstr>Predicted Ultimate Load</vt:lpstr>
      <vt:lpstr>Concluding Remarks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K. Schuman</dc:creator>
  <cp:lastModifiedBy>Rachel A. Belcher</cp:lastModifiedBy>
  <cp:revision>7</cp:revision>
  <dcterms:created xsi:type="dcterms:W3CDTF">2019-04-22T19:17:26Z</dcterms:created>
  <dcterms:modified xsi:type="dcterms:W3CDTF">2023-06-08T16:31:29Z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0x010100EC507C9042963244A6773012E4E65F6D</vt:lpwstr>
  </property>
  <property fmtid="{D5CDD505-2E9C-101B-9397-08002B2CF9AE}" pid="3" name="MediaServiceImageTags">
    <vt:lpwstr/>
  </property>
</Properties>
</file>