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notesMasterIdLst>
    <p:notesMasterId r:id="rId14"/>
  </p:notesMasterIdLst>
  <p:handoutMasterIdLst>
    <p:handoutMasterId r:id="rId15"/>
  </p:handoutMasterIdLst>
  <p:sldIdLst>
    <p:sldId id="355" r:id="rId2"/>
    <p:sldId id="396" r:id="rId3"/>
    <p:sldId id="387" r:id="rId4"/>
    <p:sldId id="399" r:id="rId5"/>
    <p:sldId id="400" r:id="rId6"/>
    <p:sldId id="402" r:id="rId7"/>
    <p:sldId id="401" r:id="rId8"/>
    <p:sldId id="403" r:id="rId9"/>
    <p:sldId id="405" r:id="rId10"/>
    <p:sldId id="404" r:id="rId11"/>
    <p:sldId id="397" r:id="rId12"/>
    <p:sldId id="398" r:id="rId13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01" autoAdjust="0"/>
    <p:restoredTop sz="94690" autoAdjust="0"/>
  </p:normalViewPr>
  <p:slideViewPr>
    <p:cSldViewPr showGuides="1">
      <p:cViewPr>
        <p:scale>
          <a:sx n="77" d="100"/>
          <a:sy n="77" d="100"/>
        </p:scale>
        <p:origin x="-1086" y="-42"/>
      </p:cViewPr>
      <p:guideLst>
        <p:guide orient="horz" pos="2304"/>
        <p:guide pos="432"/>
      </p:guideLst>
    </p:cSldViewPr>
  </p:slideViewPr>
  <p:outlineViewPr>
    <p:cViewPr>
      <p:scale>
        <a:sx n="33" d="100"/>
        <a:sy n="33" d="100"/>
      </p:scale>
      <p:origin x="54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050397AE-0744-4109-8337-7486D006D753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6BFBAA3C-4C97-42B9-B846-1067CA3E593E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3592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E43A8946-6972-4A04-A924-DAA9F3F7C8B9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8500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2" tIns="46586" rIns="93172" bIns="465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2" tIns="46586" rIns="93172" bIns="4658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144273A8-2C7D-4847-88F7-2FB029222B8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0018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0"/>
            <a:ext cx="8183880" cy="1051560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</a:schemeClr>
                </a:solidFill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295400"/>
            <a:ext cx="8183880" cy="4187952"/>
          </a:xfrm>
        </p:spPr>
        <p:txBody>
          <a:bodyPr/>
          <a:lstStyle>
            <a:lvl1pPr>
              <a:buClr>
                <a:schemeClr val="accent1"/>
              </a:buClr>
              <a:buSzPct val="120000"/>
              <a:buFont typeface="Arial" pitchFamily="34" charset="0"/>
              <a:buChar char="•"/>
              <a:defRPr/>
            </a:lvl1pPr>
            <a:lvl2pPr>
              <a:buClr>
                <a:schemeClr val="accent1"/>
              </a:buClr>
              <a:buSzPct val="120000"/>
              <a:buFont typeface="Arial" pitchFamily="34" charset="0"/>
              <a:buChar char="•"/>
              <a:defRPr/>
            </a:lvl2pPr>
            <a:lvl3pPr>
              <a:buClr>
                <a:schemeClr val="accent1"/>
              </a:buClr>
              <a:buSzPct val="120000"/>
              <a:buFont typeface="Arial" pitchFamily="34" charset="0"/>
              <a:buChar char="•"/>
              <a:defRPr/>
            </a:lvl3pPr>
            <a:lvl4pPr>
              <a:buClr>
                <a:schemeClr val="accent1"/>
              </a:buClr>
              <a:buSzPct val="120000"/>
              <a:buFont typeface="Arial" pitchFamily="34" charset="0"/>
              <a:buChar char="•"/>
              <a:defRPr/>
            </a:lvl4pPr>
            <a:lvl5pPr>
              <a:buClr>
                <a:schemeClr val="accent1"/>
              </a:buClr>
              <a:buSzPct val="120000"/>
              <a:buFont typeface="Arial" pitchFamily="34" charset="0"/>
              <a:buChar char="•"/>
              <a:defRPr/>
            </a:lvl5pPr>
            <a:extLst/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lumMod val="75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1371600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1371600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7C9B81F-C347-4BEF-BFDF-29C42F48304A}" type="datetimeFigureOut">
              <a:rPr lang="en-US" smtClean="0"/>
              <a:pPr/>
              <a:t>5/28/2013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1295400"/>
            <a:ext cx="8183880" cy="4419600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7C9B81F-C347-4BEF-BFDF-29C42F48304A}" type="datetimeFigureOut">
              <a:rPr lang="en-US" smtClean="0"/>
              <a:pPr/>
              <a:t>5/28/2013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pPr algn="l" eaLnBrk="1" latinLnBrk="0" hangingPunct="1"/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8" r:id="rId1"/>
    <p:sldLayoutId id="2147483817" r:id="rId2"/>
    <p:sldLayoutId id="2147483819" r:id="rId3"/>
    <p:sldLayoutId id="2147483820" r:id="rId4"/>
    <p:sldLayoutId id="2147483822" r:id="rId5"/>
    <p:sldLayoutId id="2147483823" r:id="rId6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lumMod val="75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120000"/>
        <a:buFont typeface="Arial" pitchFamily="34" charset="0"/>
        <a:buChar char="•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20000"/>
        <a:buFont typeface="Arial" pitchFamily="34" charset="0"/>
        <a:buChar char="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1"/>
        </a:buClr>
        <a:buSzPct val="120000"/>
        <a:buFont typeface="Arial" pitchFamily="34" charset="0"/>
        <a:buChar char="•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1"/>
        </a:buClr>
        <a:buSzPct val="120000"/>
        <a:buFont typeface="Arial" pitchFamily="34" charset="0"/>
        <a:buChar char="•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1"/>
        </a:buClr>
        <a:buSzPct val="120000"/>
        <a:buFont typeface="Arial" pitchFamily="34" charset="0"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0999" y="3505200"/>
            <a:ext cx="8382000" cy="1295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Responding to TAC Comments</a:t>
            </a:r>
            <a:endParaRPr lang="en-US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5334000"/>
            <a:ext cx="8610600" cy="838200"/>
          </a:xfrm>
        </p:spPr>
        <p:txBody>
          <a:bodyPr>
            <a:normAutofit/>
          </a:bodyPr>
          <a:lstStyle/>
          <a:p>
            <a:pPr algn="l"/>
            <a:r>
              <a:rPr lang="en-US" sz="2200" b="1" dirty="0" smtClean="0">
                <a:solidFill>
                  <a:schemeClr val="accent1">
                    <a:lumMod val="75000"/>
                  </a:schemeClr>
                </a:solidFill>
              </a:rPr>
              <a:t>Shannon Banchero</a:t>
            </a:r>
            <a:r>
              <a:rPr lang="en-US" sz="2200" b="1" dirty="0" smtClean="0"/>
              <a:t>, Manager, Technical Documents</a:t>
            </a:r>
          </a:p>
          <a:p>
            <a:pPr algn="l"/>
            <a:endParaRPr lang="en-US" sz="2400" b="1" dirty="0"/>
          </a:p>
        </p:txBody>
      </p:sp>
      <p:pic>
        <p:nvPicPr>
          <p:cNvPr id="5" name="Picture 4" descr="ACI-logo_blue_for-Powerpoin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256330" y="838200"/>
            <a:ext cx="4631339" cy="2057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28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are More Efficient Ways to Respond to Comments?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057400"/>
            <a:ext cx="8183880" cy="3886200"/>
          </a:xfrm>
        </p:spPr>
        <p:txBody>
          <a:bodyPr>
            <a:normAutofit/>
          </a:bodyPr>
          <a:lstStyle/>
          <a:p>
            <a:pPr marL="682625" lvl="1" indent="-342900"/>
            <a:r>
              <a:rPr lang="en-US" sz="2200" dirty="0" smtClean="0"/>
              <a:t>Distribute the comments among members and have them formulate responses.</a:t>
            </a:r>
          </a:p>
          <a:p>
            <a:pPr marL="682625" lvl="1" indent="-342900"/>
            <a:endParaRPr lang="en-US" sz="2200" dirty="0" smtClean="0"/>
          </a:p>
          <a:p>
            <a:pPr marL="682625" lvl="1" indent="-342900"/>
            <a:r>
              <a:rPr lang="en-US" sz="2200" dirty="0" smtClean="0"/>
              <a:t>Use web ballots and virtual meetings to handle the bulk of the TAC comments. </a:t>
            </a:r>
          </a:p>
          <a:p>
            <a:pPr marL="682625" lvl="1" indent="-342900"/>
            <a:endParaRPr lang="en-US" sz="2200" dirty="0" smtClean="0"/>
          </a:p>
          <a:p>
            <a:pPr marL="682625" lvl="1" indent="-342900"/>
            <a:r>
              <a:rPr lang="en-US" sz="2200" dirty="0" smtClean="0"/>
              <a:t>Ballot all editorial comments in one ballot.</a:t>
            </a:r>
          </a:p>
          <a:p>
            <a:pPr marL="682625" lvl="1" indent="-342900"/>
            <a:endParaRPr lang="en-US" sz="2200" dirty="0" smtClean="0"/>
          </a:p>
          <a:p>
            <a:pPr marL="682625" lvl="1" indent="-342900"/>
            <a:r>
              <a:rPr lang="en-US" sz="2200" dirty="0" smtClean="0"/>
              <a:t>Use the convention meeting to respond to the most difficult comments.</a:t>
            </a:r>
          </a:p>
          <a:p>
            <a:pPr marL="339725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75364930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828800"/>
            <a:ext cx="8336280" cy="3276600"/>
          </a:xfrm>
        </p:spPr>
        <p:txBody>
          <a:bodyPr>
            <a:normAutofit fontScale="92500" lnSpcReduction="10000"/>
          </a:bodyPr>
          <a:lstStyle/>
          <a:p>
            <a:pPr marL="347472" lvl="1" indent="0">
              <a:buNone/>
            </a:pPr>
            <a:r>
              <a:rPr lang="en-US" b="1" dirty="0" smtClean="0"/>
              <a:t>Shannon </a:t>
            </a:r>
            <a:r>
              <a:rPr lang="en-US" b="1" dirty="0" err="1" smtClean="0"/>
              <a:t>Banchero</a:t>
            </a:r>
            <a:endParaRPr lang="en-US" b="1" dirty="0" smtClean="0"/>
          </a:p>
          <a:p>
            <a:pPr marL="347472" lvl="1" indent="0">
              <a:buNone/>
            </a:pPr>
            <a:r>
              <a:rPr lang="en-US" b="1" dirty="0" smtClean="0"/>
              <a:t>Manager, Technical Documents</a:t>
            </a:r>
          </a:p>
          <a:p>
            <a:pPr marL="347472" lvl="1" indent="0">
              <a:buNone/>
            </a:pPr>
            <a:r>
              <a:rPr lang="en-US" dirty="0" smtClean="0"/>
              <a:t>Shannon.Banchero@concrete.org</a:t>
            </a:r>
          </a:p>
          <a:p>
            <a:pPr marL="347472" lvl="1" indent="0">
              <a:buNone/>
            </a:pPr>
            <a:r>
              <a:rPr lang="en-US" dirty="0" smtClean="0"/>
              <a:t>248-848-3728</a:t>
            </a:r>
          </a:p>
          <a:p>
            <a:pPr marL="347472" lvl="1" indent="0">
              <a:buNone/>
            </a:pPr>
            <a:endParaRPr lang="en-US" dirty="0" smtClean="0"/>
          </a:p>
          <a:p>
            <a:pPr marL="347472" lvl="1" indent="0">
              <a:buNone/>
            </a:pPr>
            <a:r>
              <a:rPr lang="en-US" b="1" dirty="0" smtClean="0"/>
              <a:t>Denise </a:t>
            </a:r>
            <a:r>
              <a:rPr lang="en-US" b="1" dirty="0" err="1" smtClean="0"/>
              <a:t>Harkness</a:t>
            </a:r>
            <a:endParaRPr lang="en-US" b="1" dirty="0" smtClean="0"/>
          </a:p>
          <a:p>
            <a:pPr marL="347472" lvl="1" indent="0">
              <a:buNone/>
            </a:pPr>
            <a:r>
              <a:rPr lang="en-US" b="1" dirty="0" smtClean="0"/>
              <a:t>Document Processing Coordinator</a:t>
            </a:r>
          </a:p>
          <a:p>
            <a:pPr marL="347472" lvl="1" indent="0">
              <a:buNone/>
            </a:pPr>
            <a:r>
              <a:rPr lang="en-US" dirty="0" smtClean="0"/>
              <a:t>Denise.Harkness@concrete.org</a:t>
            </a:r>
          </a:p>
          <a:p>
            <a:pPr marL="347472" lvl="1" indent="0">
              <a:buNone/>
            </a:pPr>
            <a:r>
              <a:rPr lang="en-US" dirty="0" smtClean="0"/>
              <a:t>248-848-3722</a:t>
            </a:r>
          </a:p>
        </p:txBody>
      </p:sp>
    </p:spTree>
    <p:extLst>
      <p:ext uri="{BB962C8B-B14F-4D97-AF65-F5344CB8AC3E}">
        <p14:creationId xmlns:p14="http://schemas.microsoft.com/office/powerpoint/2010/main" val="37126366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8382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Questions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828800"/>
            <a:ext cx="8336280" cy="3276600"/>
          </a:xfrm>
        </p:spPr>
        <p:txBody>
          <a:bodyPr>
            <a:normAutofit/>
          </a:bodyPr>
          <a:lstStyle/>
          <a:p>
            <a:pPr marL="347472" lvl="1" indent="0">
              <a:buNone/>
            </a:pPr>
            <a:r>
              <a:rPr lang="en-US" b="1" dirty="0" smtClean="0"/>
              <a:t>If you have a question, please use the “raised hand” feature under </a:t>
            </a:r>
            <a:r>
              <a:rPr lang="en-US" b="1" smtClean="0"/>
              <a:t>“Attendee list.”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7324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502920" y="457200"/>
            <a:ext cx="8183880" cy="9906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Webinar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905000"/>
            <a:ext cx="8183880" cy="4343400"/>
          </a:xfrm>
        </p:spPr>
        <p:txBody>
          <a:bodyPr>
            <a:normAutofit/>
          </a:bodyPr>
          <a:lstStyle/>
          <a:p>
            <a:pPr marL="796925" lvl="1" indent="-457200"/>
            <a:r>
              <a:rPr lang="en-US" sz="2200" dirty="0" smtClean="0"/>
              <a:t>If you have a question during the Webinar, please use the “chat” feature. There will be a question period at the end, however.</a:t>
            </a:r>
          </a:p>
          <a:p>
            <a:pPr marL="339725" lvl="1" indent="0">
              <a:buNone/>
            </a:pPr>
            <a:endParaRPr lang="en-US" sz="2200" dirty="0" smtClean="0"/>
          </a:p>
          <a:p>
            <a:pPr marL="796925" lvl="1" indent="-457200"/>
            <a:r>
              <a:rPr lang="en-US" sz="2200" dirty="0" smtClean="0"/>
              <a:t>If you experience difficulty with the Webinar and need to speak with someone, please contact </a:t>
            </a:r>
            <a:r>
              <a:rPr lang="en-US" sz="2200" smtClean="0"/>
              <a:t>Barbara Coleman at 248-848-3724.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0196308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28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Which Comments Need a Response?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362200"/>
            <a:ext cx="8183880" cy="3429000"/>
          </a:xfrm>
        </p:spPr>
        <p:txBody>
          <a:bodyPr>
            <a:normAutofit/>
          </a:bodyPr>
          <a:lstStyle/>
          <a:p>
            <a:pPr marL="682625" lvl="1" indent="-342900"/>
            <a:r>
              <a:rPr lang="en-US" sz="2200" dirty="0" smtClean="0"/>
              <a:t>The committee must respond to each TAC comment. </a:t>
            </a:r>
          </a:p>
          <a:p>
            <a:pPr marL="339725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6389464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28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are Proper Responses to “P, G, and E” comments?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057400"/>
            <a:ext cx="8183880" cy="3886200"/>
          </a:xfrm>
        </p:spPr>
        <p:txBody>
          <a:bodyPr>
            <a:normAutofit lnSpcReduction="10000"/>
          </a:bodyPr>
          <a:lstStyle/>
          <a:p>
            <a:pPr marL="682625" lvl="1" indent="-342900"/>
            <a:r>
              <a:rPr lang="en-US" sz="2200" dirty="0" smtClean="0"/>
              <a:t>The committee can agree and make an appropriate change to the document.</a:t>
            </a:r>
          </a:p>
          <a:p>
            <a:pPr marL="682625" lvl="1" indent="-342900"/>
            <a:endParaRPr lang="en-US" sz="2200" dirty="0" smtClean="0"/>
          </a:p>
          <a:p>
            <a:pPr marL="682625" lvl="1" indent="-342900"/>
            <a:r>
              <a:rPr lang="en-US" sz="2200" dirty="0" smtClean="0"/>
              <a:t>The committee can disagree; however, a detailed reason statement for the disagreement must be provided.</a:t>
            </a:r>
          </a:p>
          <a:p>
            <a:pPr marL="682625" lvl="1" indent="-342900"/>
            <a:endParaRPr lang="en-US" sz="2200" dirty="0"/>
          </a:p>
          <a:p>
            <a:pPr marL="682625" lvl="1" indent="-342900"/>
            <a:r>
              <a:rPr lang="en-US" sz="2200" dirty="0" smtClean="0"/>
              <a:t>The committee can agree to make an item new business, but a valid reason statement is necessary. (Do not use new business as a response for the majority of P comments.)</a:t>
            </a:r>
          </a:p>
          <a:p>
            <a:pPr marL="339725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92032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28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What are Proper Responses to “S” Comments?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362200"/>
            <a:ext cx="8183880" cy="3429000"/>
          </a:xfrm>
        </p:spPr>
        <p:txBody>
          <a:bodyPr>
            <a:normAutofit/>
          </a:bodyPr>
          <a:lstStyle/>
          <a:p>
            <a:pPr marL="682625" lvl="1" indent="-342900"/>
            <a:r>
              <a:rPr lang="en-US" sz="2200" dirty="0" smtClean="0"/>
              <a:t>The </a:t>
            </a:r>
            <a:r>
              <a:rPr lang="en-US" sz="2200" dirty="0"/>
              <a:t>committee can agree and make an appropriate change to the document.</a:t>
            </a:r>
          </a:p>
          <a:p>
            <a:pPr marL="682625" lvl="1" indent="-342900"/>
            <a:endParaRPr lang="en-US" sz="2200" dirty="0"/>
          </a:p>
          <a:p>
            <a:pPr marL="682625" lvl="1" indent="-342900"/>
            <a:r>
              <a:rPr lang="en-US" sz="2200" dirty="0"/>
              <a:t>The committee can disagree; however, </a:t>
            </a:r>
            <a:r>
              <a:rPr lang="en-US" sz="2200" dirty="0" smtClean="0"/>
              <a:t>no documentation is necessary.</a:t>
            </a:r>
          </a:p>
          <a:p>
            <a:pPr marL="682625" lvl="1" indent="-342900"/>
            <a:endParaRPr lang="en-US" sz="2200" dirty="0"/>
          </a:p>
          <a:p>
            <a:pPr marL="682625" lvl="1" indent="-342900"/>
            <a:r>
              <a:rPr lang="en-US" sz="2200" dirty="0" smtClean="0"/>
              <a:t>The committee can agree to take the item as new business, and no reason is necessary.</a:t>
            </a:r>
            <a:endParaRPr lang="en-US" sz="2200" dirty="0"/>
          </a:p>
          <a:p>
            <a:pPr marL="682625" lvl="1" indent="-342900"/>
            <a:endParaRPr lang="en-US" sz="2200" dirty="0" smtClean="0"/>
          </a:p>
          <a:p>
            <a:pPr marL="339725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92032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28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Do I Need to Ballot the Responses?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2362200"/>
            <a:ext cx="8183880" cy="3581400"/>
          </a:xfrm>
        </p:spPr>
        <p:txBody>
          <a:bodyPr>
            <a:normAutofit/>
          </a:bodyPr>
          <a:lstStyle/>
          <a:p>
            <a:pPr marL="682625" lvl="1" indent="-342900"/>
            <a:r>
              <a:rPr lang="en-US" sz="2200" dirty="0" smtClean="0"/>
              <a:t>Yes. Responses to TAC comments must be approved by either web ballot or meeting ballot, regardless of whether or not the response resulted in a change to the document.</a:t>
            </a:r>
          </a:p>
          <a:p>
            <a:pPr marL="339725" lvl="1" indent="0">
              <a:buNone/>
            </a:pP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892032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533400"/>
            <a:ext cx="8336280" cy="1066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What are Common Mistakes Made by Committees? 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752600"/>
            <a:ext cx="8183880" cy="4191000"/>
          </a:xfrm>
        </p:spPr>
        <p:txBody>
          <a:bodyPr>
            <a:normAutofit/>
          </a:bodyPr>
          <a:lstStyle/>
          <a:p>
            <a:pPr marL="682625" lvl="1" indent="-342900"/>
            <a:r>
              <a:rPr lang="en-US" sz="2000" dirty="0" smtClean="0"/>
              <a:t>Make sure the response to the TAC comment matches the change in the revised document.</a:t>
            </a:r>
            <a:endParaRPr lang="en-US" sz="2200" dirty="0" smtClean="0"/>
          </a:p>
          <a:p>
            <a:pPr marL="682625" lvl="1" indent="-342900"/>
            <a:r>
              <a:rPr lang="en-US" sz="2000" dirty="0"/>
              <a:t>If staff is to make the change, the directions must be specific. </a:t>
            </a:r>
            <a:r>
              <a:rPr lang="en-US" sz="2000" dirty="0" smtClean="0"/>
              <a:t>Staff will not rewrite </a:t>
            </a:r>
            <a:r>
              <a:rPr lang="en-US" sz="2000" dirty="0"/>
              <a:t>portions of the document</a:t>
            </a:r>
            <a:r>
              <a:rPr lang="en-US" sz="2000" dirty="0" smtClean="0"/>
              <a:t>.</a:t>
            </a:r>
          </a:p>
          <a:p>
            <a:pPr marL="682625" lvl="1" indent="-342900"/>
            <a:r>
              <a:rPr lang="en-US" sz="2000" dirty="0" smtClean="0"/>
              <a:t>“Done” is not an adequate response. The response must state how the document was changed.</a:t>
            </a:r>
          </a:p>
          <a:p>
            <a:pPr marL="682625" lvl="1" indent="-342900"/>
            <a:r>
              <a:rPr lang="en-US" sz="2000" dirty="0"/>
              <a:t>If </a:t>
            </a:r>
            <a:r>
              <a:rPr lang="en-US" sz="2000" dirty="0" smtClean="0"/>
              <a:t>the committee only </a:t>
            </a:r>
            <a:r>
              <a:rPr lang="en-US" sz="2000" dirty="0"/>
              <a:t>partially </a:t>
            </a:r>
            <a:r>
              <a:rPr lang="en-US" sz="2000" dirty="0" smtClean="0"/>
              <a:t>agrees with a comment, state what portion of the comment the committee agrees and disagrees with, and provide reason for disagreement (if P, G, or E comment).</a:t>
            </a:r>
          </a:p>
        </p:txBody>
      </p:sp>
    </p:spTree>
    <p:extLst>
      <p:ext uri="{BB962C8B-B14F-4D97-AF65-F5344CB8AC3E}">
        <p14:creationId xmlns:p14="http://schemas.microsoft.com/office/powerpoint/2010/main" val="189203228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28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Example of Improper Response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45199275"/>
              </p:ext>
            </p:extLst>
          </p:nvPr>
        </p:nvGraphicFramePr>
        <p:xfrm>
          <a:off x="381000" y="3048000"/>
          <a:ext cx="833596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714"/>
                <a:gridCol w="620952"/>
                <a:gridCol w="698571"/>
                <a:gridCol w="853810"/>
                <a:gridCol w="2716667"/>
                <a:gridCol w="29802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Pg</a:t>
                      </a:r>
                      <a:r>
                        <a:rPr lang="en-US" sz="1100" dirty="0" smtClean="0"/>
                        <a:t> #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Line #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G/E/P/S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TAC Comment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Committee Response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 and licensed design professional are used throughout the document. Please choose one</a:t>
                      </a:r>
                      <a:r>
                        <a:rPr kumimoji="0" lang="en-US" sz="11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consistent.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Will Comply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20322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336280" cy="15240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Example of Proper Response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617102"/>
              </p:ext>
            </p:extLst>
          </p:nvPr>
        </p:nvGraphicFramePr>
        <p:xfrm>
          <a:off x="381000" y="3048000"/>
          <a:ext cx="8335968" cy="1188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65714"/>
                <a:gridCol w="620952"/>
                <a:gridCol w="698571"/>
                <a:gridCol w="853810"/>
                <a:gridCol w="2716667"/>
                <a:gridCol w="298025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No.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err="1" smtClean="0"/>
                        <a:t>Pg</a:t>
                      </a:r>
                      <a:r>
                        <a:rPr lang="en-US" sz="1100" dirty="0" smtClean="0"/>
                        <a:t> #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Line #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G/E/P/S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TAC Comment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Committee Response</a:t>
                      </a:r>
                      <a:endParaRPr lang="en-US" sz="11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11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5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13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P</a:t>
                      </a:r>
                      <a:endParaRPr lang="en-US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Engineer and licensed design professional are used throughout the document. Please choose one</a:t>
                      </a:r>
                      <a:r>
                        <a:rPr kumimoji="0" lang="en-US" sz="1100" b="0" kern="1200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and </a:t>
                      </a:r>
                      <a:r>
                        <a:rPr kumimoji="0" lang="en-US" sz="1100" b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 consistent.</a:t>
                      </a:r>
                      <a:endParaRPr lang="en-US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100" dirty="0" smtClean="0"/>
                        <a:t>Licensed</a:t>
                      </a:r>
                      <a:r>
                        <a:rPr lang="en-US" sz="1100" baseline="0" dirty="0" smtClean="0"/>
                        <a:t> design professional is the preferred term. The term engineer has been replaced by licensed design professional throughout the document.</a:t>
                      </a:r>
                      <a:endParaRPr lang="en-US" sz="11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43432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3683</TotalTime>
  <Words>546</Words>
  <Application>Microsoft Office PowerPoint</Application>
  <PresentationFormat>On-screen Show (4:3)</PresentationFormat>
  <Paragraphs>73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Aspect</vt:lpstr>
      <vt:lpstr>Responding to TAC Comments</vt:lpstr>
      <vt:lpstr>Webinar</vt:lpstr>
      <vt:lpstr>Which Comments Need a Response?</vt:lpstr>
      <vt:lpstr>What are Proper Responses to “P, G, and E” comments?</vt:lpstr>
      <vt:lpstr>What are Proper Responses to “S” Comments?</vt:lpstr>
      <vt:lpstr>Do I Need to Ballot the Responses? </vt:lpstr>
      <vt:lpstr>What are Common Mistakes Made by Committees? </vt:lpstr>
      <vt:lpstr>Example of Improper Response</vt:lpstr>
      <vt:lpstr>Example of Proper Response</vt:lpstr>
      <vt:lpstr>What are More Efficient Ways to Respond to Comments? </vt:lpstr>
      <vt:lpstr>Contact Information</vt:lpstr>
      <vt:lpstr>Questions</vt:lpstr>
    </vt:vector>
  </TitlesOfParts>
  <Company>ACI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PCA</dc:title>
  <dc:creator>Colleen E. Hunt</dc:creator>
  <cp:lastModifiedBy>Christopher J. Darnell</cp:lastModifiedBy>
  <cp:revision>254</cp:revision>
  <cp:lastPrinted>2012-03-01T18:24:35Z</cp:lastPrinted>
  <dcterms:created xsi:type="dcterms:W3CDTF">2008-04-10T10:59:28Z</dcterms:created>
  <dcterms:modified xsi:type="dcterms:W3CDTF">2013-05-28T20:44:56Z</dcterms:modified>
</cp:coreProperties>
</file>