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0"/>
  </p:notesMasterIdLst>
  <p:handoutMasterIdLst>
    <p:handoutMasterId r:id="rId21"/>
  </p:handoutMasterIdLst>
  <p:sldIdLst>
    <p:sldId id="355" r:id="rId2"/>
    <p:sldId id="396" r:id="rId3"/>
    <p:sldId id="387" r:id="rId4"/>
    <p:sldId id="391" r:id="rId5"/>
    <p:sldId id="359" r:id="rId6"/>
    <p:sldId id="357" r:id="rId7"/>
    <p:sldId id="375" r:id="rId8"/>
    <p:sldId id="388" r:id="rId9"/>
    <p:sldId id="389" r:id="rId10"/>
    <p:sldId id="393" r:id="rId11"/>
    <p:sldId id="392" r:id="rId12"/>
    <p:sldId id="390" r:id="rId13"/>
    <p:sldId id="395" r:id="rId14"/>
    <p:sldId id="378" r:id="rId15"/>
    <p:sldId id="379" r:id="rId16"/>
    <p:sldId id="394" r:id="rId17"/>
    <p:sldId id="397" r:id="rId18"/>
    <p:sldId id="398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1" autoAdjust="0"/>
    <p:restoredTop sz="94690" autoAdjust="0"/>
  </p:normalViewPr>
  <p:slideViewPr>
    <p:cSldViewPr showGuides="1">
      <p:cViewPr varScale="1">
        <p:scale>
          <a:sx n="66" d="100"/>
          <a:sy n="66" d="100"/>
        </p:scale>
        <p:origin x="-522" y="-102"/>
      </p:cViewPr>
      <p:guideLst>
        <p:guide orient="horz" pos="2304"/>
        <p:guide pos="432"/>
      </p:guideLst>
    </p:cSldViewPr>
  </p:slideViewPr>
  <p:outlineViewPr>
    <p:cViewPr>
      <p:scale>
        <a:sx n="33" d="100"/>
        <a:sy n="33" d="100"/>
      </p:scale>
      <p:origin x="5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050397AE-0744-4109-8337-7486D006D753}" type="datetimeFigureOut">
              <a:rPr lang="en-US" smtClean="0"/>
              <a:pPr/>
              <a:t>3/1/2012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6BFBAA3C-4C97-42B9-B846-1067CA3E59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359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E43A8946-6972-4A04-A924-DAA9F3F7C8B9}" type="datetimeFigureOut">
              <a:rPr lang="en-US" smtClean="0"/>
              <a:pPr/>
              <a:t>3/1/2012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144273A8-2C7D-4847-88F7-2FB029222B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018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0"/>
            <a:ext cx="8183880" cy="105156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83880" cy="4187952"/>
          </a:xfrm>
        </p:spPr>
        <p:txBody>
          <a:bodyPr/>
          <a:lstStyle>
            <a:lvl1pPr>
              <a:buClr>
                <a:schemeClr val="accent1"/>
              </a:buClr>
              <a:buSzPct val="120000"/>
              <a:buFont typeface="Arial" pitchFamily="34" charset="0"/>
              <a:buChar char="•"/>
              <a:defRPr/>
            </a:lvl1pPr>
            <a:lvl2pPr>
              <a:buClr>
                <a:schemeClr val="accent1"/>
              </a:buClr>
              <a:buSzPct val="120000"/>
              <a:buFont typeface="Arial" pitchFamily="34" charset="0"/>
              <a:buChar char="•"/>
              <a:defRPr/>
            </a:lvl2pPr>
            <a:lvl3pPr>
              <a:buClr>
                <a:schemeClr val="accent1"/>
              </a:buClr>
              <a:buSzPct val="120000"/>
              <a:buFont typeface="Arial" pitchFamily="34" charset="0"/>
              <a:buChar char="•"/>
              <a:defRPr/>
            </a:lvl3pPr>
            <a:lvl4pPr>
              <a:buClr>
                <a:schemeClr val="accent1"/>
              </a:buClr>
              <a:buSzPct val="120000"/>
              <a:buFont typeface="Arial" pitchFamily="34" charset="0"/>
              <a:buChar char="•"/>
              <a:defRPr/>
            </a:lvl4pPr>
            <a:lvl5pPr>
              <a:buClr>
                <a:schemeClr val="accent1"/>
              </a:buClr>
              <a:buSzPct val="120000"/>
              <a:buFont typeface="Arial" pitchFamily="34" charset="0"/>
              <a:buChar char="•"/>
              <a:defRPr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3/1/2012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3/1/2012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1371600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1371600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3/1/2012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3/1/2012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3/1/2012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1295400"/>
            <a:ext cx="8183880" cy="44196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7C9B81F-C347-4BEF-BFDF-29C42F48304A}" type="datetimeFigureOut">
              <a:rPr lang="en-US" smtClean="0"/>
              <a:pPr/>
              <a:t>3/1/2012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7" r:id="rId2"/>
    <p:sldLayoutId id="2147483819" r:id="rId3"/>
    <p:sldLayoutId id="2147483820" r:id="rId4"/>
    <p:sldLayoutId id="2147483822" r:id="rId5"/>
    <p:sldLayoutId id="2147483823" r:id="rId6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lumMod val="75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120000"/>
        <a:buFont typeface="Arial" pitchFamily="34" charset="0"/>
        <a:buChar char="•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20000"/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1"/>
        </a:buClr>
        <a:buSzPct val="120000"/>
        <a:buFont typeface="Arial" pitchFamily="34" charset="0"/>
        <a:buChar char="•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1"/>
        </a:buClr>
        <a:buSzPct val="120000"/>
        <a:buFont typeface="Arial" pitchFamily="34" charset="0"/>
        <a:buChar char="•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1"/>
        </a:buClr>
        <a:buSzPct val="120000"/>
        <a:buFont typeface="Arial" pitchFamily="34" charset="0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crete.org/COMMITTEES/GetDocument.asp?DocID=64878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crete.org/technical/tech_process_comm_doc.htm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crete.org/COMMITTEES/ChairWork.asp?Committee_Code=000WEBTEST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crete.org/COMMITTEES/Documents/Default.aspx?committee_code=0000224-00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crete.org/COMMITTEES/Ballots_Closed.asp?Committee_Code=0000224-00&amp;BallotID=1768" TargetMode="External"/><Relationship Id="rId2" Type="http://schemas.openxmlformats.org/officeDocument/2006/relationships/hyperlink" Target="http://www.concrete.org/COMMITTEES/ChairWork.asp?committee_code=0000224-00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crete.org/technical/documents/ResponsetoTACCommentsBallotForm.docx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crete.org/COMMITTEES/Ballots_Closed.asp?Committee_Code=0000224-00&amp;BallotID=1847" TargetMode="External"/><Relationship Id="rId2" Type="http://schemas.openxmlformats.org/officeDocument/2006/relationships/hyperlink" Target="http://www.concrete.org/COMMITTEES/Ballots_Closed.asp?Committee_Code=0000440-00&amp;BallotID=3797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oncrete.org/technical/documents/DocumentChairResolutionBallotForm_000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0999" y="3200400"/>
            <a:ext cx="83820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Committee Ballots for Documents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5334000"/>
            <a:ext cx="7772400" cy="8382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Shannon Banchero</a:t>
            </a:r>
            <a:r>
              <a:rPr lang="en-US" sz="2400" b="1" dirty="0" smtClean="0"/>
              <a:t>, Manager, Technical Documents</a:t>
            </a:r>
          </a:p>
          <a:p>
            <a:pPr algn="l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Jerzy Zemajtis</a:t>
            </a:r>
            <a:r>
              <a:rPr lang="en-US" sz="2400" b="1" dirty="0" smtClean="0"/>
              <a:t>, Senior Engineer</a:t>
            </a:r>
            <a:endParaRPr lang="en-US" sz="2400" b="1" dirty="0"/>
          </a:p>
        </p:txBody>
      </p:sp>
      <p:pic>
        <p:nvPicPr>
          <p:cNvPr id="5" name="Picture 4" descr="ACI-logo_blue_for-Powerpo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56330" y="838200"/>
            <a:ext cx="4631339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2920" y="457200"/>
            <a:ext cx="818388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Resolving Negatives </a:t>
            </a:r>
            <a:r>
              <a:rPr lang="en-US" dirty="0" smtClean="0"/>
              <a:t>at </a:t>
            </a:r>
            <a:r>
              <a:rPr lang="en-US" dirty="0" smtClean="0"/>
              <a:t>a Meeting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524000"/>
            <a:ext cx="8183880" cy="4343400"/>
          </a:xfrm>
        </p:spPr>
        <p:txBody>
          <a:bodyPr>
            <a:normAutofit/>
          </a:bodyPr>
          <a:lstStyle/>
          <a:p>
            <a:pPr marL="339725" lvl="1" indent="7938">
              <a:buNone/>
            </a:pPr>
            <a:r>
              <a:rPr lang="en-US" sz="2200" dirty="0"/>
              <a:t>Negative votes can be resolved by a motion that proposes the negative be found: </a:t>
            </a:r>
            <a:endParaRPr lang="en-US" sz="2200" dirty="0" smtClean="0"/>
          </a:p>
          <a:p>
            <a:pPr marL="339725" lvl="1" indent="7938">
              <a:buNone/>
            </a:pPr>
            <a:endParaRPr lang="en-US" sz="2200" dirty="0" smtClean="0"/>
          </a:p>
          <a:p>
            <a:pPr marL="804672" lvl="1" indent="-457200">
              <a:buFont typeface="+mj-lt"/>
              <a:buAutoNum type="arabicPeriod"/>
            </a:pPr>
            <a:r>
              <a:rPr lang="en-US" sz="2200" b="1" dirty="0"/>
              <a:t>Unrelated </a:t>
            </a:r>
            <a:r>
              <a:rPr lang="en-US" sz="2200" dirty="0"/>
              <a:t>(no change to document</a:t>
            </a:r>
            <a:r>
              <a:rPr lang="en-US" sz="2200" dirty="0" smtClean="0"/>
              <a:t>) </a:t>
            </a:r>
            <a:endParaRPr lang="en-US" sz="2200" dirty="0"/>
          </a:p>
          <a:p>
            <a:pPr marL="804672" lvl="1" indent="-457200">
              <a:buFont typeface="+mj-lt"/>
              <a:buAutoNum type="arabicPeriod"/>
            </a:pPr>
            <a:r>
              <a:rPr lang="en-US" sz="2200" b="1" dirty="0"/>
              <a:t>Nonpersuasive </a:t>
            </a:r>
            <a:r>
              <a:rPr lang="en-US" sz="2200" dirty="0"/>
              <a:t>(no change to document</a:t>
            </a:r>
            <a:r>
              <a:rPr lang="en-US" sz="2200" dirty="0" smtClean="0"/>
              <a:t>)</a:t>
            </a:r>
            <a:r>
              <a:rPr lang="en-US" sz="2200" b="1" dirty="0" smtClean="0"/>
              <a:t> </a:t>
            </a:r>
            <a:endParaRPr lang="en-US" sz="2200" b="1" dirty="0"/>
          </a:p>
          <a:p>
            <a:pPr marL="804672" lvl="1" indent="-457200">
              <a:buFont typeface="+mj-lt"/>
              <a:buAutoNum type="arabicPeriod"/>
            </a:pPr>
            <a:r>
              <a:rPr lang="en-US" sz="2200" b="1" dirty="0"/>
              <a:t>Persuasive</a:t>
            </a:r>
            <a:r>
              <a:rPr lang="en-US" sz="2200" dirty="0"/>
              <a:t> (change to document)</a:t>
            </a:r>
          </a:p>
          <a:p>
            <a:pPr marL="804672" lvl="1" indent="-457200">
              <a:buNone/>
            </a:pPr>
            <a:endParaRPr lang="en-US" sz="2200" dirty="0"/>
          </a:p>
          <a:p>
            <a:pPr marL="804672" lvl="1" indent="-457200">
              <a:buNone/>
            </a:pPr>
            <a:endParaRPr lang="en-US" sz="2200" dirty="0" smtClean="0"/>
          </a:p>
          <a:p>
            <a:pPr marL="34747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19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2920" y="457200"/>
            <a:ext cx="8183880" cy="762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Passing a Motion </a:t>
            </a:r>
            <a:r>
              <a:rPr lang="en-US" dirty="0" smtClean="0"/>
              <a:t>at </a:t>
            </a:r>
            <a:r>
              <a:rPr lang="en-US" dirty="0" smtClean="0"/>
              <a:t>a Meeting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524000"/>
            <a:ext cx="8336280" cy="3352800"/>
          </a:xfrm>
        </p:spPr>
        <p:txBody>
          <a:bodyPr>
            <a:normAutofit/>
          </a:bodyPr>
          <a:lstStyle/>
          <a:p>
            <a:pPr marL="347472" lvl="1" indent="0">
              <a:buNone/>
            </a:pPr>
            <a:r>
              <a:rPr lang="en-US" sz="2200" dirty="0" smtClean="0"/>
              <a:t>A motion passes if is satisfies the </a:t>
            </a:r>
            <a:r>
              <a:rPr lang="en-US" sz="2200" dirty="0"/>
              <a:t>40</a:t>
            </a:r>
            <a:r>
              <a:rPr lang="en-US" sz="2200" dirty="0" smtClean="0"/>
              <a:t>% and the 2/3 rules.</a:t>
            </a:r>
          </a:p>
          <a:p>
            <a:pPr marL="347472" lvl="1" indent="0">
              <a:buNone/>
            </a:pPr>
            <a:endParaRPr lang="en-US" sz="2200" dirty="0"/>
          </a:p>
          <a:p>
            <a:pPr marL="681038" lvl="1" indent="0">
              <a:buNone/>
            </a:pPr>
            <a:r>
              <a:rPr lang="en-US" sz="2200" i="1" dirty="0" smtClean="0"/>
              <a:t>At least 40% of the eligible voting members must cast an affirmative vote.</a:t>
            </a:r>
          </a:p>
          <a:p>
            <a:pPr marL="347472" lvl="1" indent="0">
              <a:buNone/>
            </a:pPr>
            <a:endParaRPr lang="en-US" sz="2200" dirty="0"/>
          </a:p>
          <a:p>
            <a:pPr marL="681038" lvl="1" indent="0">
              <a:buNone/>
            </a:pPr>
            <a:r>
              <a:rPr lang="en-US" sz="2200" i="1" dirty="0"/>
              <a:t>The number of affirmative votes must be at least twice the number of negative votes.</a:t>
            </a:r>
          </a:p>
        </p:txBody>
      </p:sp>
    </p:spTree>
    <p:extLst>
      <p:ext uri="{BB962C8B-B14F-4D97-AF65-F5344CB8AC3E}">
        <p14:creationId xmlns:p14="http://schemas.microsoft.com/office/powerpoint/2010/main" val="281380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609600"/>
            <a:ext cx="8183880" cy="9906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Examples of Meeting Ballot Resolutions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524000"/>
            <a:ext cx="8336280" cy="5029200"/>
          </a:xfrm>
        </p:spPr>
        <p:txBody>
          <a:bodyPr>
            <a:normAutofit/>
          </a:bodyPr>
          <a:lstStyle/>
          <a:p>
            <a:pPr marL="347472" lvl="1" indent="0">
              <a:buNone/>
            </a:pPr>
            <a:r>
              <a:rPr lang="en-US" sz="2000" dirty="0"/>
              <a:t>Correct resolution of negatives and proper documentation</a:t>
            </a:r>
          </a:p>
          <a:p>
            <a:pPr marL="854075" lvl="1" indent="0">
              <a:buNone/>
            </a:pPr>
            <a:r>
              <a:rPr lang="en-US" sz="2000" dirty="0" smtClean="0">
                <a:hlinkClick r:id="rId2"/>
              </a:rPr>
              <a:t>Committee 224 Minutes</a:t>
            </a:r>
            <a:endParaRPr lang="en-US" sz="2000" dirty="0" smtClean="0"/>
          </a:p>
          <a:p>
            <a:pPr marL="346075" lvl="1" indent="0">
              <a:buNone/>
            </a:pPr>
            <a:endParaRPr lang="en-US" sz="2000" dirty="0"/>
          </a:p>
          <a:p>
            <a:pPr marL="346075" lvl="1" indent="0">
              <a:buNone/>
            </a:pPr>
            <a:r>
              <a:rPr lang="en-US" sz="2000" dirty="0"/>
              <a:t>Incorrect resolution of a negative and documentation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832618"/>
              </p:ext>
            </p:extLst>
          </p:nvPr>
        </p:nvGraphicFramePr>
        <p:xfrm>
          <a:off x="381000" y="3048000"/>
          <a:ext cx="8381999" cy="3303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964"/>
                <a:gridCol w="565636"/>
                <a:gridCol w="609600"/>
                <a:gridCol w="533400"/>
                <a:gridCol w="533400"/>
                <a:gridCol w="3124200"/>
                <a:gridCol w="2209799"/>
              </a:tblGrid>
              <a:tr h="69752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Last Name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Item No.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Page No.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Line No.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N, A/C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Voter Comment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Resolution/Vote Count</a:t>
                      </a:r>
                      <a:endParaRPr lang="en-US" sz="1100" dirty="0"/>
                    </a:p>
                  </a:txBody>
                  <a:tcPr/>
                </a:tc>
              </a:tr>
              <a:tr h="597877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SBB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Delete</a:t>
                      </a:r>
                      <a:r>
                        <a:rPr lang="en-US" sz="1100" baseline="0" dirty="0" smtClean="0"/>
                        <a:t> “about.” ACI 318 does not require an approximate range.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err="1" smtClean="0">
                          <a:solidFill>
                            <a:srgbClr val="FF0000"/>
                          </a:solidFill>
                        </a:rPr>
                        <a:t>Banchero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</a:rPr>
                        <a:t> withdrew her negative based on editorial revision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</a:rPr>
                        <a:t> below:</a:t>
                      </a:r>
                    </a:p>
                    <a:p>
                      <a:r>
                        <a:rPr kumimoji="0" lang="en-US" sz="11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libri" pitchFamily="34" charset="0"/>
                        </a:rPr>
                        <a:t>For typical one-way slabs, Section 10.6.4 of ACI 318-</a:t>
                      </a:r>
                    </a:p>
                    <a:p>
                      <a:r>
                        <a:rPr kumimoji="0" lang="en-US" sz="11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libri" pitchFamily="34" charset="0"/>
                        </a:rPr>
                        <a:t>11 specifies the maximum spacing of reinforcing bars or post-tensioning tendons in the principal flexural</a:t>
                      </a:r>
                    </a:p>
                    <a:p>
                      <a:r>
                        <a:rPr kumimoji="0" lang="en-US" sz="11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libri" pitchFamily="34" charset="0"/>
                        </a:rPr>
                        <a:t>direction depending on the amount of concrete cover</a:t>
                      </a:r>
                    </a:p>
                    <a:p>
                      <a:r>
                        <a:rPr kumimoji="0" lang="en-US" sz="11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libri" pitchFamily="34" charset="0"/>
                        </a:rPr>
                        <a:t>and exposure conditions. Typically, this results in a</a:t>
                      </a:r>
                    </a:p>
                    <a:p>
                      <a:r>
                        <a:rPr kumimoji="0" lang="en-US" sz="11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libri" pitchFamily="34" charset="0"/>
                        </a:rPr>
                        <a:t>maximum spacing of 10 to 12 in. (250 to 300 mm).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21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83880" cy="9906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Three Common Mistakes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524000"/>
            <a:ext cx="8336280" cy="5029200"/>
          </a:xfrm>
        </p:spPr>
        <p:txBody>
          <a:bodyPr>
            <a:normAutofit/>
          </a:bodyPr>
          <a:lstStyle/>
          <a:p>
            <a:pPr marL="804672" lvl="1" indent="-457200">
              <a:buFont typeface="+mj-lt"/>
              <a:buAutoNum type="arabicPeriod"/>
            </a:pPr>
            <a:r>
              <a:rPr lang="en-US" sz="2000" dirty="0" smtClean="0"/>
              <a:t>A motion </a:t>
            </a:r>
            <a:r>
              <a:rPr lang="en-US" sz="2000" dirty="0"/>
              <a:t>to find a negative nonpersuasive does not </a:t>
            </a:r>
            <a:r>
              <a:rPr lang="en-US" sz="2000" dirty="0" smtClean="0"/>
              <a:t>pass and is considered resolved as persuasive. </a:t>
            </a:r>
            <a:endParaRPr lang="en-US" sz="2000" dirty="0"/>
          </a:p>
          <a:p>
            <a:pPr marL="912813" lvl="1" indent="0">
              <a:buNone/>
            </a:pPr>
            <a:r>
              <a:rPr lang="en-US" sz="2000" dirty="0" smtClean="0"/>
              <a:t>	</a:t>
            </a:r>
            <a:r>
              <a:rPr lang="en-US" sz="1800" i="1" dirty="0"/>
              <a:t> There are no default resolutions. </a:t>
            </a:r>
            <a:r>
              <a:rPr lang="en-US" sz="1800" i="1" dirty="0" smtClean="0"/>
              <a:t>A </a:t>
            </a:r>
            <a:r>
              <a:rPr lang="en-US" sz="1800" i="1" dirty="0"/>
              <a:t>motion must pass the 40% and 2/3 rules to resolve a negative.</a:t>
            </a:r>
            <a:endParaRPr lang="en-US" sz="1800" i="1" dirty="0" smtClean="0"/>
          </a:p>
          <a:p>
            <a:pPr marL="912813" lvl="1" indent="0">
              <a:buNone/>
            </a:pPr>
            <a:endParaRPr lang="en-US" sz="2000" dirty="0" smtClean="0"/>
          </a:p>
          <a:p>
            <a:pPr marL="804672" lvl="1" indent="-457200">
              <a:buFont typeface="+mj-lt"/>
              <a:buAutoNum type="arabicPeriod" startAt="2"/>
            </a:pPr>
            <a:r>
              <a:rPr lang="en-US" sz="2000" dirty="0" smtClean="0"/>
              <a:t>A negative was withdrawn and considered resolved by  making a change to the document.</a:t>
            </a:r>
          </a:p>
          <a:p>
            <a:pPr marL="914400" lvl="2" indent="-330200">
              <a:buNone/>
            </a:pPr>
            <a:r>
              <a:rPr lang="en-US" sz="1800" dirty="0" smtClean="0"/>
              <a:t>	</a:t>
            </a:r>
            <a:r>
              <a:rPr lang="en-US" sz="1800" i="1" dirty="0" smtClean="0"/>
              <a:t>If a change is made to the document, another vote must occur to find the negative persuasive.</a:t>
            </a:r>
          </a:p>
          <a:p>
            <a:pPr marL="347472" lvl="1" indent="0">
              <a:buNone/>
            </a:pPr>
            <a:endParaRPr lang="en-US" sz="2000" dirty="0" smtClean="0"/>
          </a:p>
          <a:p>
            <a:pPr marL="804672" lvl="1" indent="-457200">
              <a:buFont typeface="+mj-lt"/>
              <a:buAutoNum type="arabicPeriod" startAt="3"/>
            </a:pPr>
            <a:r>
              <a:rPr lang="en-US" sz="2000" dirty="0" smtClean="0"/>
              <a:t>A voter labels comments on a ballot as P, G, S, or E.</a:t>
            </a:r>
          </a:p>
          <a:p>
            <a:pPr marL="347472" lvl="1" indent="0">
              <a:buNone/>
            </a:pPr>
            <a:r>
              <a:rPr lang="en-US" sz="2000" dirty="0" smtClean="0"/>
              <a:t>	</a:t>
            </a:r>
            <a:r>
              <a:rPr lang="en-US" sz="1800" i="1" dirty="0" smtClean="0"/>
              <a:t>Comments can only be labeled as N or A/C.</a:t>
            </a:r>
            <a:endParaRPr lang="en-US" sz="2000" dirty="0" smtClean="0"/>
          </a:p>
          <a:p>
            <a:pPr marL="804672" lvl="1" indent="-457200">
              <a:buFont typeface="+mj-lt"/>
              <a:buAutoNum type="arabicPeriod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63614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2920" y="457200"/>
            <a:ext cx="8183880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Ballot Tools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600200"/>
            <a:ext cx="8336280" cy="4191000"/>
          </a:xfrm>
        </p:spPr>
        <p:txBody>
          <a:bodyPr>
            <a:normAutofit/>
          </a:bodyPr>
          <a:lstStyle/>
          <a:p>
            <a:pPr marL="347472" lvl="1" indent="0">
              <a:buNone/>
            </a:pPr>
            <a:r>
              <a:rPr lang="en-US" dirty="0" smtClean="0"/>
              <a:t>To assist chairs when conducting web and meeting ballots, several forms are located on the </a:t>
            </a:r>
            <a:r>
              <a:rPr lang="en-US" dirty="0" smtClean="0">
                <a:hlinkClick r:id="rId2"/>
              </a:rPr>
              <a:t>Document Development Web page</a:t>
            </a:r>
            <a:r>
              <a:rPr lang="en-US" dirty="0" smtClean="0"/>
              <a:t>. </a:t>
            </a:r>
          </a:p>
          <a:p>
            <a:pPr marL="347472" lvl="1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803275" lvl="1" indent="0"/>
            <a:r>
              <a:rPr lang="en-US" dirty="0" smtClean="0"/>
              <a:t>Document ballot form</a:t>
            </a:r>
          </a:p>
          <a:p>
            <a:pPr marL="803275" lvl="1" indent="0"/>
            <a:r>
              <a:rPr lang="en-US" dirty="0" smtClean="0"/>
              <a:t>Document ballot - chair resolution form</a:t>
            </a:r>
          </a:p>
          <a:p>
            <a:pPr marL="803275" lvl="1" indent="0"/>
            <a:r>
              <a:rPr lang="en-US" dirty="0" smtClean="0"/>
              <a:t>Response to comments ballot form</a:t>
            </a:r>
          </a:p>
          <a:p>
            <a:pPr marL="803275" lvl="1" indent="0"/>
            <a:r>
              <a:rPr lang="en-US" dirty="0" smtClean="0"/>
              <a:t>Response to comments - chair resolution form</a:t>
            </a:r>
          </a:p>
          <a:p>
            <a:pPr marL="803275" lvl="1" indent="0"/>
            <a:r>
              <a:rPr lang="en-US" dirty="0" smtClean="0"/>
              <a:t>Meeting ballot – negative resolution form</a:t>
            </a:r>
          </a:p>
        </p:txBody>
      </p:sp>
    </p:spTree>
    <p:extLst>
      <p:ext uri="{BB962C8B-B14F-4D97-AF65-F5344CB8AC3E}">
        <p14:creationId xmlns:p14="http://schemas.microsoft.com/office/powerpoint/2010/main" val="46716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2920" y="457200"/>
            <a:ext cx="8183880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Project Maintenance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260080" cy="4191000"/>
          </a:xfrm>
        </p:spPr>
        <p:txBody>
          <a:bodyPr>
            <a:normAutofit/>
          </a:bodyPr>
          <a:lstStyle/>
          <a:p>
            <a:pPr marL="347472" lvl="1" indent="0">
              <a:buNone/>
            </a:pPr>
            <a:r>
              <a:rPr lang="en-US" dirty="0" smtClean="0"/>
              <a:t>Are you using this feature?</a:t>
            </a:r>
          </a:p>
          <a:p>
            <a:pPr marL="347472" lvl="1" indent="0">
              <a:buNone/>
            </a:pPr>
            <a:endParaRPr lang="en-US" dirty="0"/>
          </a:p>
          <a:p>
            <a:pPr marL="347472" lvl="1" indent="0">
              <a:buNone/>
            </a:pPr>
            <a:r>
              <a:rPr lang="en-US" dirty="0" smtClean="0"/>
              <a:t>Click on the </a:t>
            </a:r>
            <a:r>
              <a:rPr lang="en-US" b="1" dirty="0" smtClean="0">
                <a:hlinkClick r:id="rId2"/>
              </a:rPr>
              <a:t>Project Maintenance</a:t>
            </a:r>
            <a:r>
              <a:rPr lang="en-US" b="1" dirty="0" smtClean="0"/>
              <a:t> </a:t>
            </a:r>
            <a:r>
              <a:rPr lang="en-US" dirty="0" smtClean="0"/>
              <a:t>from the </a:t>
            </a:r>
            <a:r>
              <a:rPr lang="en-US" b="1" dirty="0" smtClean="0"/>
              <a:t>Chair/Officer Work area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375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2920" y="457200"/>
            <a:ext cx="8183880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New Business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600200"/>
            <a:ext cx="8336280" cy="4191000"/>
          </a:xfrm>
        </p:spPr>
        <p:txBody>
          <a:bodyPr>
            <a:normAutofit/>
          </a:bodyPr>
          <a:lstStyle/>
          <a:p>
            <a:pPr marL="347472" lvl="1" indent="0">
              <a:buNone/>
            </a:pPr>
            <a:r>
              <a:rPr lang="en-US" dirty="0" smtClean="0"/>
              <a:t>Are you using this feature?</a:t>
            </a:r>
          </a:p>
          <a:p>
            <a:pPr marL="347472" lvl="1" indent="0">
              <a:buNone/>
            </a:pPr>
            <a:endParaRPr lang="en-US" dirty="0"/>
          </a:p>
          <a:p>
            <a:pPr marL="347472" lvl="1" indent="0">
              <a:buNone/>
            </a:pPr>
            <a:r>
              <a:rPr lang="en-US" dirty="0" smtClean="0"/>
              <a:t>Click on the </a:t>
            </a:r>
            <a:r>
              <a:rPr lang="en-US" b="1" dirty="0" smtClean="0"/>
              <a:t>New Business </a:t>
            </a:r>
            <a:r>
              <a:rPr lang="en-US" dirty="0" smtClean="0"/>
              <a:t>from the </a:t>
            </a:r>
            <a:r>
              <a:rPr lang="en-US" b="1" dirty="0" smtClean="0">
                <a:hlinkClick r:id="rId2"/>
              </a:rPr>
              <a:t>Committee Member Work area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2636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2920" y="457200"/>
            <a:ext cx="8183880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828800"/>
            <a:ext cx="8336280" cy="3276600"/>
          </a:xfrm>
        </p:spPr>
        <p:txBody>
          <a:bodyPr>
            <a:normAutofit fontScale="92500" lnSpcReduction="10000"/>
          </a:bodyPr>
          <a:lstStyle/>
          <a:p>
            <a:pPr marL="347472" lvl="1" indent="0">
              <a:buNone/>
            </a:pPr>
            <a:r>
              <a:rPr lang="en-US" b="1" dirty="0" smtClean="0"/>
              <a:t>Shannon </a:t>
            </a:r>
            <a:r>
              <a:rPr lang="en-US" b="1" dirty="0" err="1" smtClean="0"/>
              <a:t>Banchero</a:t>
            </a:r>
            <a:endParaRPr lang="en-US" b="1" dirty="0" smtClean="0"/>
          </a:p>
          <a:p>
            <a:pPr marL="347472" lvl="1" indent="0">
              <a:buNone/>
            </a:pPr>
            <a:r>
              <a:rPr lang="en-US" b="1" dirty="0" smtClean="0"/>
              <a:t>Manager, Technical Documents</a:t>
            </a:r>
          </a:p>
          <a:p>
            <a:pPr marL="347472" lvl="1" indent="0">
              <a:buNone/>
            </a:pPr>
            <a:r>
              <a:rPr lang="en-US" dirty="0" smtClean="0"/>
              <a:t>Shannon.Banchero@concrete.org</a:t>
            </a:r>
          </a:p>
          <a:p>
            <a:pPr marL="347472" lvl="1" indent="0">
              <a:buNone/>
            </a:pPr>
            <a:r>
              <a:rPr lang="en-US" dirty="0" smtClean="0"/>
              <a:t>248-848-3728</a:t>
            </a:r>
          </a:p>
          <a:p>
            <a:pPr marL="347472" lvl="1" indent="0">
              <a:buNone/>
            </a:pPr>
            <a:endParaRPr lang="en-US" dirty="0" smtClean="0"/>
          </a:p>
          <a:p>
            <a:pPr marL="347472" lvl="1" indent="0">
              <a:buNone/>
            </a:pPr>
            <a:r>
              <a:rPr lang="en-US" b="1" dirty="0" smtClean="0"/>
              <a:t>Denise </a:t>
            </a:r>
            <a:r>
              <a:rPr lang="en-US" b="1" dirty="0" err="1" smtClean="0"/>
              <a:t>Harkness</a:t>
            </a:r>
            <a:endParaRPr lang="en-US" b="1" dirty="0" smtClean="0"/>
          </a:p>
          <a:p>
            <a:pPr marL="347472" lvl="1" indent="0">
              <a:buNone/>
            </a:pPr>
            <a:r>
              <a:rPr lang="en-US" b="1" dirty="0" smtClean="0"/>
              <a:t>Document Processing Coordinator</a:t>
            </a:r>
          </a:p>
          <a:p>
            <a:pPr marL="347472" lvl="1" indent="0">
              <a:buNone/>
            </a:pPr>
            <a:r>
              <a:rPr lang="en-US" dirty="0" smtClean="0"/>
              <a:t>Denise.Harkness@concrete.org</a:t>
            </a:r>
          </a:p>
          <a:p>
            <a:pPr marL="347472" lvl="1" indent="0">
              <a:buNone/>
            </a:pPr>
            <a:r>
              <a:rPr lang="en-US" dirty="0" smtClean="0"/>
              <a:t>248-848-3722</a:t>
            </a:r>
          </a:p>
        </p:txBody>
      </p:sp>
    </p:spTree>
    <p:extLst>
      <p:ext uri="{BB962C8B-B14F-4D97-AF65-F5344CB8AC3E}">
        <p14:creationId xmlns:p14="http://schemas.microsoft.com/office/powerpoint/2010/main" val="371263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2920" y="457200"/>
            <a:ext cx="8183880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828800"/>
            <a:ext cx="8336280" cy="3276600"/>
          </a:xfrm>
        </p:spPr>
        <p:txBody>
          <a:bodyPr>
            <a:normAutofit/>
          </a:bodyPr>
          <a:lstStyle/>
          <a:p>
            <a:pPr marL="347472" lvl="1" indent="0">
              <a:buNone/>
            </a:pPr>
            <a:r>
              <a:rPr lang="en-US" b="1" dirty="0" smtClean="0"/>
              <a:t>If you have a question, please use the “raised hand” feature under </a:t>
            </a:r>
            <a:r>
              <a:rPr lang="en-US" b="1" smtClean="0"/>
              <a:t>“Attendee list.”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32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2920" y="457200"/>
            <a:ext cx="8183880" cy="990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Webinar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905000"/>
            <a:ext cx="8183880" cy="4343400"/>
          </a:xfrm>
        </p:spPr>
        <p:txBody>
          <a:bodyPr>
            <a:normAutofit/>
          </a:bodyPr>
          <a:lstStyle/>
          <a:p>
            <a:pPr marL="796925" lvl="1" indent="-457200">
              <a:buFont typeface="+mj-lt"/>
              <a:buAutoNum type="arabicPeriod"/>
            </a:pPr>
            <a:r>
              <a:rPr lang="en-US" sz="2200" dirty="0" smtClean="0"/>
              <a:t>If </a:t>
            </a:r>
            <a:r>
              <a:rPr lang="en-US" sz="2200" dirty="0" smtClean="0"/>
              <a:t>you have a question during the Webinar, please use the “chat” feature</a:t>
            </a:r>
            <a:r>
              <a:rPr lang="en-US" sz="2200" dirty="0" smtClean="0"/>
              <a:t>. There will be a question period at the end, however.</a:t>
            </a:r>
          </a:p>
          <a:p>
            <a:pPr marL="339725" lvl="1" indent="0">
              <a:buNone/>
            </a:pPr>
            <a:endParaRPr lang="en-US" sz="2200" dirty="0" smtClean="0"/>
          </a:p>
          <a:p>
            <a:pPr marL="796925" lvl="1" indent="-457200">
              <a:buFont typeface="+mj-lt"/>
              <a:buAutoNum type="arabicPeriod" startAt="2"/>
            </a:pPr>
            <a:r>
              <a:rPr lang="en-US" sz="2200" dirty="0" smtClean="0"/>
              <a:t>If you experience difficulty with the Webinar and </a:t>
            </a:r>
            <a:r>
              <a:rPr lang="en-US" sz="2200" dirty="0" smtClean="0"/>
              <a:t>need </a:t>
            </a:r>
            <a:r>
              <a:rPr lang="en-US" sz="2200" dirty="0" smtClean="0"/>
              <a:t>to </a:t>
            </a:r>
            <a:r>
              <a:rPr lang="en-US" sz="2200" dirty="0" smtClean="0"/>
              <a:t>speak with someone, please contact </a:t>
            </a:r>
            <a:r>
              <a:rPr lang="en-US" sz="2200" dirty="0" err="1" smtClean="0"/>
              <a:t>Khaled</a:t>
            </a:r>
            <a:r>
              <a:rPr lang="en-US" sz="2200" dirty="0" smtClean="0"/>
              <a:t> Nahlawi at 248-848-3713.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196308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2920" y="457200"/>
            <a:ext cx="8183880" cy="990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ACI Committee Ballots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905000"/>
            <a:ext cx="8183880" cy="4343400"/>
          </a:xfrm>
        </p:spPr>
        <p:txBody>
          <a:bodyPr>
            <a:normAutofit/>
          </a:bodyPr>
          <a:lstStyle/>
          <a:p>
            <a:pPr marL="339725" lvl="1" indent="0">
              <a:buNone/>
            </a:pPr>
            <a:r>
              <a:rPr lang="en-US" sz="2200" dirty="0" smtClean="0"/>
              <a:t>An </a:t>
            </a:r>
            <a:r>
              <a:rPr lang="en-US" sz="2200" dirty="0" smtClean="0">
                <a:solidFill>
                  <a:srgbClr val="FF0000"/>
                </a:solidFill>
              </a:rPr>
              <a:t>initial </a:t>
            </a:r>
            <a:r>
              <a:rPr lang="en-US" sz="2200" dirty="0">
                <a:solidFill>
                  <a:srgbClr val="FF0000"/>
                </a:solidFill>
              </a:rPr>
              <a:t>letter </a:t>
            </a:r>
            <a:r>
              <a:rPr lang="en-US" sz="2200" dirty="0" smtClean="0">
                <a:solidFill>
                  <a:srgbClr val="FF0000"/>
                </a:solidFill>
              </a:rPr>
              <a:t>ballot </a:t>
            </a:r>
            <a:r>
              <a:rPr lang="en-US" sz="2200" dirty="0" smtClean="0"/>
              <a:t>(a web ballot) is </a:t>
            </a:r>
            <a:r>
              <a:rPr lang="en-US" sz="2200" u="sng" dirty="0"/>
              <a:t>always</a:t>
            </a:r>
            <a:r>
              <a:rPr lang="en-US" sz="2200" dirty="0"/>
              <a:t> used for new </a:t>
            </a:r>
            <a:r>
              <a:rPr lang="en-US" sz="2200" dirty="0" smtClean="0"/>
              <a:t>information.</a:t>
            </a:r>
          </a:p>
          <a:p>
            <a:pPr marL="339725" lvl="1" indent="0">
              <a:buNone/>
            </a:pPr>
            <a:endParaRPr lang="en-US" sz="2200" dirty="0"/>
          </a:p>
          <a:p>
            <a:pPr marL="339725" lvl="1" indent="0">
              <a:buNone/>
            </a:pPr>
            <a:r>
              <a:rPr lang="en-US" sz="2200" dirty="0"/>
              <a:t>Resolving comments on an </a:t>
            </a:r>
            <a:r>
              <a:rPr lang="en-US" sz="2200" dirty="0" smtClean="0">
                <a:solidFill>
                  <a:srgbClr val="FF0000"/>
                </a:solidFill>
              </a:rPr>
              <a:t>initial </a:t>
            </a:r>
            <a:r>
              <a:rPr lang="en-US" sz="2200" dirty="0">
                <a:solidFill>
                  <a:srgbClr val="FF0000"/>
                </a:solidFill>
              </a:rPr>
              <a:t>letter ballot </a:t>
            </a:r>
            <a:r>
              <a:rPr lang="en-US" sz="2200" dirty="0" smtClean="0"/>
              <a:t>requires </a:t>
            </a:r>
            <a:r>
              <a:rPr lang="en-US" sz="2200" dirty="0"/>
              <a:t>a </a:t>
            </a:r>
            <a:r>
              <a:rPr lang="en-US" sz="2200" dirty="0">
                <a:solidFill>
                  <a:srgbClr val="FF0000"/>
                </a:solidFill>
              </a:rPr>
              <a:t>subsequent</a:t>
            </a:r>
            <a:r>
              <a:rPr lang="en-US" sz="2200" dirty="0"/>
              <a:t> ballot, either by a letter ballot or a meeting ballot.</a:t>
            </a:r>
          </a:p>
          <a:p>
            <a:pPr marL="339725" lvl="1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38946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2920" y="457200"/>
            <a:ext cx="8183880" cy="762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Votes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600200"/>
            <a:ext cx="8183880" cy="4114800"/>
          </a:xfrm>
        </p:spPr>
        <p:txBody>
          <a:bodyPr>
            <a:normAutofit/>
          </a:bodyPr>
          <a:lstStyle/>
          <a:p>
            <a:pPr marL="347472" lvl="1" indent="0">
              <a:buNone/>
            </a:pPr>
            <a:r>
              <a:rPr lang="en-US" sz="2200" dirty="0" smtClean="0"/>
              <a:t>There are four voting choices:</a:t>
            </a:r>
          </a:p>
          <a:p>
            <a:pPr marL="347472" lvl="1" indent="0">
              <a:buNone/>
            </a:pPr>
            <a:endParaRPr lang="en-US" sz="2200" dirty="0" smtClean="0"/>
          </a:p>
          <a:p>
            <a:pPr marL="804672" lvl="1" indent="-457200">
              <a:buFont typeface="+mj-lt"/>
              <a:buAutoNum type="arabicPeriod"/>
            </a:pPr>
            <a:r>
              <a:rPr lang="en-US" sz="2200" dirty="0" smtClean="0"/>
              <a:t>Affirmative</a:t>
            </a:r>
          </a:p>
          <a:p>
            <a:pPr marL="804672" lvl="1" indent="-457200">
              <a:buFont typeface="+mj-lt"/>
              <a:buAutoNum type="arabicPeriod"/>
            </a:pPr>
            <a:r>
              <a:rPr lang="en-US" sz="2200" dirty="0" smtClean="0"/>
              <a:t>Affirmative with Comment</a:t>
            </a:r>
          </a:p>
          <a:p>
            <a:pPr marL="804672" lvl="1" indent="-457200">
              <a:buFont typeface="+mj-lt"/>
              <a:buAutoNum type="arabicPeriod"/>
            </a:pPr>
            <a:r>
              <a:rPr lang="en-US" sz="2200" dirty="0" smtClean="0"/>
              <a:t>Negative</a:t>
            </a:r>
          </a:p>
          <a:p>
            <a:pPr marL="804672" lvl="1" indent="-457200">
              <a:buFont typeface="+mj-lt"/>
              <a:buAutoNum type="arabicPeriod"/>
            </a:pPr>
            <a:r>
              <a:rPr lang="en-US" sz="2200" dirty="0" smtClean="0"/>
              <a:t>Abstention</a:t>
            </a:r>
          </a:p>
        </p:txBody>
      </p:sp>
    </p:spTree>
    <p:extLst>
      <p:ext uri="{BB962C8B-B14F-4D97-AF65-F5344CB8AC3E}">
        <p14:creationId xmlns:p14="http://schemas.microsoft.com/office/powerpoint/2010/main" val="25374852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2920" y="457200"/>
            <a:ext cx="8183880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Initiating a Web Ballot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2057400"/>
            <a:ext cx="8183880" cy="3810000"/>
          </a:xfrm>
        </p:spPr>
        <p:txBody>
          <a:bodyPr>
            <a:normAutofit/>
          </a:bodyPr>
          <a:lstStyle/>
          <a:p>
            <a:pPr marL="6350" lvl="1" indent="0">
              <a:buNone/>
            </a:pPr>
            <a:r>
              <a:rPr lang="en-US" dirty="0" smtClean="0"/>
              <a:t>To initiate a web ballot click on the </a:t>
            </a:r>
            <a:r>
              <a:rPr lang="en-US" b="1" dirty="0" smtClean="0"/>
              <a:t>Chair/Officer Work Area</a:t>
            </a:r>
            <a:r>
              <a:rPr lang="en-US" b="1" i="1" dirty="0" smtClean="0"/>
              <a:t> </a:t>
            </a:r>
            <a:r>
              <a:rPr lang="en-US" dirty="0" smtClean="0"/>
              <a:t>of your committee Web page. </a:t>
            </a:r>
          </a:p>
          <a:p>
            <a:pPr marL="6350" lvl="1" indent="0">
              <a:buNone/>
            </a:pPr>
            <a:endParaRPr lang="en-US" dirty="0" smtClean="0"/>
          </a:p>
          <a:p>
            <a:pPr marL="6350" lvl="1" indent="0">
              <a:buNone/>
            </a:pPr>
            <a:r>
              <a:rPr lang="en-US" dirty="0" smtClean="0">
                <a:hlinkClick r:id="rId2"/>
              </a:rPr>
              <a:t>Create a ballot</a:t>
            </a:r>
            <a:endParaRPr lang="en-US" dirty="0" smtClean="0"/>
          </a:p>
          <a:p>
            <a:pPr marL="6350" lvl="1" indent="0">
              <a:buNone/>
            </a:pPr>
            <a:r>
              <a:rPr lang="en-US" dirty="0" smtClean="0">
                <a:hlinkClick r:id="rId3"/>
              </a:rPr>
              <a:t>Committee 224 Web Ballot</a:t>
            </a:r>
            <a:endParaRPr lang="en-US" dirty="0" smtClean="0"/>
          </a:p>
          <a:p>
            <a:pPr marL="6350" lvl="1" indent="0">
              <a:buNone/>
            </a:pPr>
            <a:endParaRPr lang="en-US" dirty="0" smtClean="0"/>
          </a:p>
          <a:p>
            <a:pPr marL="6350" lvl="1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2920" y="457200"/>
            <a:ext cx="8183880" cy="762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Passing </a:t>
            </a:r>
            <a:r>
              <a:rPr lang="en-US" dirty="0"/>
              <a:t>a Web Ballot </a:t>
            </a:r>
            <a:r>
              <a:rPr lang="en-US" dirty="0" smtClean="0"/>
              <a:t>Item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752600"/>
            <a:ext cx="8336280" cy="3352800"/>
          </a:xfrm>
        </p:spPr>
        <p:txBody>
          <a:bodyPr>
            <a:normAutofit/>
          </a:bodyPr>
          <a:lstStyle/>
          <a:p>
            <a:pPr marL="347472" lvl="1" indent="0">
              <a:buNone/>
            </a:pPr>
            <a:r>
              <a:rPr lang="en-US" sz="2200" dirty="0" smtClean="0"/>
              <a:t>An item passes if the “1/2” rule and the “2/3” rules are satisfied.</a:t>
            </a:r>
          </a:p>
          <a:p>
            <a:pPr marL="347472" lvl="1" indent="0">
              <a:buNone/>
            </a:pPr>
            <a:endParaRPr lang="en-US" sz="2200" dirty="0"/>
          </a:p>
          <a:p>
            <a:pPr marL="681038" lvl="1" indent="0">
              <a:buNone/>
            </a:pPr>
            <a:r>
              <a:rPr lang="en-US" sz="2200" i="1" dirty="0" smtClean="0"/>
              <a:t>At least half the eligible voting members cast an affirmative vote.</a:t>
            </a:r>
          </a:p>
          <a:p>
            <a:pPr marL="347472" lvl="1" indent="0">
              <a:buNone/>
            </a:pPr>
            <a:endParaRPr lang="en-US" sz="2200" dirty="0"/>
          </a:p>
          <a:p>
            <a:pPr marL="681038" lvl="1" indent="0">
              <a:buNone/>
            </a:pPr>
            <a:r>
              <a:rPr lang="en-US" sz="2200" i="1" dirty="0" smtClean="0"/>
              <a:t>The number of affirmative votes must be at least twice the number of negative votes.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83880" cy="14478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When Does a Negative Vote </a:t>
            </a:r>
            <a:r>
              <a:rPr lang="en-US" b="0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Require Resolution?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2438400"/>
            <a:ext cx="8183880" cy="3429000"/>
          </a:xfrm>
        </p:spPr>
        <p:txBody>
          <a:bodyPr>
            <a:normAutofit/>
          </a:bodyPr>
          <a:lstStyle/>
          <a:p>
            <a:pPr marL="339725" lvl="1" indent="7938">
              <a:buNone/>
            </a:pPr>
            <a:r>
              <a:rPr lang="en-US" sz="2200" dirty="0" smtClean="0"/>
              <a:t>Resolution is not required if the negative vote </a:t>
            </a:r>
            <a:r>
              <a:rPr lang="en-US" sz="2200" dirty="0" smtClean="0">
                <a:solidFill>
                  <a:srgbClr val="FF0000"/>
                </a:solidFill>
              </a:rPr>
              <a:t>doesn’t suggest further action</a:t>
            </a:r>
            <a:r>
              <a:rPr lang="en-US" sz="2200" dirty="0" smtClean="0"/>
              <a:t>.</a:t>
            </a:r>
          </a:p>
          <a:p>
            <a:pPr lvl="1">
              <a:buNone/>
            </a:pPr>
            <a:endParaRPr lang="en-US" sz="2200" dirty="0" smtClean="0"/>
          </a:p>
          <a:p>
            <a:pPr lvl="1">
              <a:buNone/>
            </a:pPr>
            <a:r>
              <a:rPr lang="en-US" sz="2200" dirty="0" smtClean="0"/>
              <a:t>Examples are:</a:t>
            </a:r>
          </a:p>
          <a:p>
            <a:pPr marL="804672" lvl="1" indent="-457200">
              <a:buFont typeface="+mj-lt"/>
              <a:buAutoNum type="arabicPeriod"/>
            </a:pPr>
            <a:r>
              <a:rPr lang="en-US" sz="2200" dirty="0" smtClean="0"/>
              <a:t>Negative votes without comments</a:t>
            </a:r>
          </a:p>
          <a:p>
            <a:pPr marL="804672" lvl="1" indent="-457200">
              <a:buFont typeface="+mj-lt"/>
              <a:buAutoNum type="arabicPeriod"/>
            </a:pPr>
            <a:r>
              <a:rPr lang="en-US" sz="2200" dirty="0" smtClean="0"/>
              <a:t>Negative votes that are </a:t>
            </a:r>
            <a:r>
              <a:rPr lang="en-US" sz="2200" dirty="0" smtClean="0"/>
              <a:t>withdrawn</a:t>
            </a:r>
          </a:p>
          <a:p>
            <a:pPr marL="804672" lvl="1" indent="-457200">
              <a:buFont typeface="+mj-lt"/>
              <a:buAutoNum type="arabicPeriod"/>
            </a:pPr>
            <a:r>
              <a:rPr lang="en-US" sz="2200" dirty="0"/>
              <a:t>Negative votes </a:t>
            </a:r>
            <a:r>
              <a:rPr lang="en-US" sz="2200" dirty="0" smtClean="0"/>
              <a:t>to </a:t>
            </a:r>
            <a:r>
              <a:rPr lang="en-US" sz="2200" dirty="0"/>
              <a:t>find a vote nonpersuasive or </a:t>
            </a:r>
            <a:r>
              <a:rPr lang="en-US" sz="2200" dirty="0" smtClean="0"/>
              <a:t>unrelated</a:t>
            </a:r>
            <a:endParaRPr lang="en-US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10050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2920" y="457200"/>
            <a:ext cx="81838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Resolving Negatives by a Web Ballot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524000"/>
            <a:ext cx="8183880" cy="4343400"/>
          </a:xfrm>
        </p:spPr>
        <p:txBody>
          <a:bodyPr>
            <a:normAutofit/>
          </a:bodyPr>
          <a:lstStyle/>
          <a:p>
            <a:pPr marL="339725" lvl="1" indent="7938">
              <a:buNone/>
            </a:pPr>
            <a:r>
              <a:rPr lang="en-US" sz="2200" dirty="0" smtClean="0"/>
              <a:t>Negative votes that need resolution can be resolved by subsequent ballot(s) in one of three ways. </a:t>
            </a:r>
          </a:p>
          <a:p>
            <a:pPr marL="339725" lvl="1" indent="7938">
              <a:buNone/>
            </a:pPr>
            <a:endParaRPr lang="en-US" sz="2200" dirty="0" smtClean="0"/>
          </a:p>
          <a:p>
            <a:pPr marL="804672" lvl="1" indent="-457200">
              <a:buFont typeface="+mj-lt"/>
              <a:buAutoNum type="arabicPeriod"/>
            </a:pPr>
            <a:r>
              <a:rPr lang="en-US" sz="2200" b="1" dirty="0" smtClean="0"/>
              <a:t>Unrelated </a:t>
            </a:r>
            <a:r>
              <a:rPr lang="en-US" sz="2200" dirty="0" smtClean="0"/>
              <a:t>(no change to document</a:t>
            </a:r>
            <a:r>
              <a:rPr lang="en-US" sz="2200" dirty="0" smtClean="0"/>
              <a:t>) </a:t>
            </a:r>
            <a:endParaRPr lang="en-US" sz="2200" dirty="0" smtClean="0"/>
          </a:p>
          <a:p>
            <a:pPr marL="804672" lvl="1" indent="-457200">
              <a:buFont typeface="+mj-lt"/>
              <a:buAutoNum type="arabicPeriod"/>
            </a:pPr>
            <a:r>
              <a:rPr lang="en-US" sz="2200" b="1" dirty="0" smtClean="0"/>
              <a:t>Nonpersuasive </a:t>
            </a:r>
            <a:r>
              <a:rPr lang="en-US" sz="2200" dirty="0" smtClean="0"/>
              <a:t>(no </a:t>
            </a:r>
            <a:r>
              <a:rPr lang="en-US" sz="2200" dirty="0"/>
              <a:t>change to document</a:t>
            </a:r>
            <a:r>
              <a:rPr lang="en-US" sz="2200" dirty="0" smtClean="0"/>
              <a:t>)</a:t>
            </a:r>
            <a:r>
              <a:rPr lang="en-US" sz="2200" b="1" dirty="0" smtClean="0"/>
              <a:t> </a:t>
            </a:r>
            <a:endParaRPr lang="en-US" sz="2200" b="1" dirty="0" smtClean="0"/>
          </a:p>
          <a:p>
            <a:pPr marL="804672" lvl="1" indent="-457200">
              <a:buFont typeface="+mj-lt"/>
              <a:buAutoNum type="arabicPeriod"/>
            </a:pPr>
            <a:r>
              <a:rPr lang="en-US" sz="2200" b="1" dirty="0" smtClean="0"/>
              <a:t>Persuasive</a:t>
            </a:r>
            <a:r>
              <a:rPr lang="en-US" sz="2200" dirty="0" smtClean="0"/>
              <a:t> (change to document)</a:t>
            </a:r>
          </a:p>
          <a:p>
            <a:pPr marL="804672" lvl="1" indent="-457200">
              <a:buNone/>
            </a:pPr>
            <a:endParaRPr lang="en-US" sz="2200" dirty="0" smtClean="0"/>
          </a:p>
          <a:p>
            <a:pPr marL="804672" lvl="1" indent="-457200">
              <a:buNone/>
            </a:pPr>
            <a:endParaRPr lang="en-US" sz="2200" dirty="0" smtClean="0">
              <a:hlinkClick r:id="rId2"/>
            </a:endParaRPr>
          </a:p>
          <a:p>
            <a:pPr marL="34747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61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2920" y="609600"/>
            <a:ext cx="818388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Example of Web Ballot Resolution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524000"/>
            <a:ext cx="8183880" cy="4343400"/>
          </a:xfrm>
        </p:spPr>
        <p:txBody>
          <a:bodyPr>
            <a:normAutofit/>
          </a:bodyPr>
          <a:lstStyle/>
          <a:p>
            <a:pPr marL="347472" lvl="1" indent="0">
              <a:buNone/>
            </a:pPr>
            <a:endParaRPr lang="en-US" dirty="0"/>
          </a:p>
          <a:p>
            <a:pPr marL="347472" lvl="1" indent="0">
              <a:buNone/>
            </a:pPr>
            <a:endParaRPr lang="en-US" sz="2000" dirty="0"/>
          </a:p>
          <a:p>
            <a:pPr marL="347472" lvl="1" indent="0">
              <a:buNone/>
            </a:pPr>
            <a:endParaRPr lang="en-US" sz="2000" dirty="0" smtClean="0">
              <a:hlinkClick r:id="rId2"/>
            </a:endParaRPr>
          </a:p>
          <a:p>
            <a:pPr marL="347472" lvl="1" indent="0">
              <a:buNone/>
            </a:pPr>
            <a:r>
              <a:rPr lang="en-US" sz="2000" dirty="0" smtClean="0">
                <a:hlinkClick r:id="rId3"/>
              </a:rPr>
              <a:t>Committee 224 resolution of a negative by Web Ballot</a:t>
            </a:r>
            <a:endParaRPr lang="en-US" sz="2000" dirty="0" smtClean="0"/>
          </a:p>
          <a:p>
            <a:pPr marL="347472" lvl="1" indent="0">
              <a:buNone/>
            </a:pPr>
            <a:endParaRPr lang="en-US" sz="2000" dirty="0" smtClean="0">
              <a:hlinkClick r:id="rId4"/>
            </a:endParaRPr>
          </a:p>
          <a:p>
            <a:pPr marL="347472" lvl="1" indent="0">
              <a:buNone/>
            </a:pPr>
            <a:endParaRPr lang="en-US" sz="2000" dirty="0"/>
          </a:p>
          <a:p>
            <a:pPr marL="347472" lvl="1" indent="0">
              <a:buNone/>
            </a:pPr>
            <a:endParaRPr lang="en-US" sz="2000" dirty="0"/>
          </a:p>
          <a:p>
            <a:pPr marL="347472" lvl="1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22038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3383</TotalTime>
  <Words>658</Words>
  <Application>Microsoft Office PowerPoint</Application>
  <PresentationFormat>On-screen Show (4:3)</PresentationFormat>
  <Paragraphs>124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Aspect</vt:lpstr>
      <vt:lpstr>Committee Ballots for Documents</vt:lpstr>
      <vt:lpstr>Webinar</vt:lpstr>
      <vt:lpstr>ACI Committee Ballots</vt:lpstr>
      <vt:lpstr>Votes</vt:lpstr>
      <vt:lpstr>Initiating a Web Ballot</vt:lpstr>
      <vt:lpstr>Passing a Web Ballot Item</vt:lpstr>
      <vt:lpstr>When Does a Negative Vote Not Require Resolution?</vt:lpstr>
      <vt:lpstr>Resolving Negatives by a Web Ballot</vt:lpstr>
      <vt:lpstr>Example of Web Ballot Resolution</vt:lpstr>
      <vt:lpstr>Resolving Negatives at a Meeting</vt:lpstr>
      <vt:lpstr>Passing a Motion at a Meeting</vt:lpstr>
      <vt:lpstr>Examples of Meeting Ballot Resolutions</vt:lpstr>
      <vt:lpstr>Three Common Mistakes</vt:lpstr>
      <vt:lpstr>Ballot Tools</vt:lpstr>
      <vt:lpstr>Project Maintenance</vt:lpstr>
      <vt:lpstr>New Business</vt:lpstr>
      <vt:lpstr>Contact Information</vt:lpstr>
      <vt:lpstr>Questions</vt:lpstr>
    </vt:vector>
  </TitlesOfParts>
  <Company>ACI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PCA</dc:title>
  <dc:creator>Colleen E. Hunt</dc:creator>
  <cp:lastModifiedBy>Shannon B. Banchero</cp:lastModifiedBy>
  <cp:revision>242</cp:revision>
  <cp:lastPrinted>2012-03-01T18:24:35Z</cp:lastPrinted>
  <dcterms:created xsi:type="dcterms:W3CDTF">2008-04-10T10:59:28Z</dcterms:created>
  <dcterms:modified xsi:type="dcterms:W3CDTF">2012-03-01T18:24:37Z</dcterms:modified>
</cp:coreProperties>
</file>